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handoutMasterIdLst>
    <p:handoutMasterId r:id="rId56"/>
  </p:handoutMasterIdLst>
  <p:sldIdLst>
    <p:sldId id="257" r:id="rId2"/>
    <p:sldId id="258" r:id="rId3"/>
    <p:sldId id="260" r:id="rId4"/>
    <p:sldId id="268" r:id="rId5"/>
    <p:sldId id="269" r:id="rId6"/>
    <p:sldId id="276" r:id="rId7"/>
    <p:sldId id="298" r:id="rId8"/>
    <p:sldId id="274" r:id="rId9"/>
    <p:sldId id="281" r:id="rId10"/>
    <p:sldId id="283" r:id="rId11"/>
    <p:sldId id="284" r:id="rId12"/>
    <p:sldId id="278" r:id="rId13"/>
    <p:sldId id="279" r:id="rId14"/>
    <p:sldId id="265" r:id="rId15"/>
    <p:sldId id="271" r:id="rId16"/>
    <p:sldId id="290" r:id="rId17"/>
    <p:sldId id="280" r:id="rId18"/>
    <p:sldId id="288" r:id="rId19"/>
    <p:sldId id="266" r:id="rId20"/>
    <p:sldId id="287" r:id="rId21"/>
    <p:sldId id="286" r:id="rId22"/>
    <p:sldId id="299" r:id="rId23"/>
    <p:sldId id="326" r:id="rId24"/>
    <p:sldId id="324" r:id="rId25"/>
    <p:sldId id="325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5" r:id="rId36"/>
    <p:sldId id="316" r:id="rId37"/>
    <p:sldId id="317" r:id="rId38"/>
    <p:sldId id="327" r:id="rId39"/>
    <p:sldId id="328" r:id="rId40"/>
    <p:sldId id="329" r:id="rId41"/>
    <p:sldId id="330" r:id="rId42"/>
    <p:sldId id="331" r:id="rId43"/>
    <p:sldId id="318" r:id="rId44"/>
    <p:sldId id="319" r:id="rId45"/>
    <p:sldId id="320" r:id="rId46"/>
    <p:sldId id="321" r:id="rId47"/>
    <p:sldId id="322" r:id="rId48"/>
    <p:sldId id="323" r:id="rId49"/>
    <p:sldId id="267" r:id="rId50"/>
    <p:sldId id="300" r:id="rId51"/>
    <p:sldId id="302" r:id="rId52"/>
    <p:sldId id="293" r:id="rId53"/>
    <p:sldId id="262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CBEAFF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54" autoAdjust="0"/>
    <p:restoredTop sz="76000" autoAdjust="0"/>
  </p:normalViewPr>
  <p:slideViewPr>
    <p:cSldViewPr snapToGrid="0">
      <p:cViewPr varScale="1">
        <p:scale>
          <a:sx n="101" d="100"/>
          <a:sy n="101" d="100"/>
        </p:scale>
        <p:origin x="8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ko-KR"/>
              <a:t>2022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87F87B-9CFB-4F1B-BC03-1494116F40C7}" type="datetimeFigureOut">
              <a:rPr lang="ko-KR" altLang="en-US" smtClean="0"/>
              <a:t>2022. 6. 20.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C7EC7D-E375-4353-8302-B1DBE9BC5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745159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884B2-92DA-48F8-94E8-7DA37CFD8E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098920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전자의무기록 기반 간호사 업무 보조 애플리케이션 </a:t>
            </a:r>
            <a:r>
              <a:rPr lang="ko-KR" altLang="en-US" dirty="0" err="1"/>
              <a:t>널포유</a:t>
            </a:r>
            <a:r>
              <a:rPr lang="ko-KR" altLang="en-US" dirty="0"/>
              <a:t> 프로젝트를 </a:t>
            </a:r>
            <a:r>
              <a:rPr lang="ko-KR" altLang="en-US" dirty="0" err="1"/>
              <a:t>진행하게된</a:t>
            </a:r>
            <a:r>
              <a:rPr lang="ko-KR" altLang="en-US" dirty="0"/>
              <a:t> 코드널의 직급 이름입니다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745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 애플리케이션에 제공되는 기능들은 다음과 같습니다</a:t>
            </a:r>
            <a:r>
              <a:rPr kumimoji="1"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kumimoji="1" lang="ko-KR" altLang="en-US" dirty="0"/>
              <a:t>팀 단위로 인수인계를 할 수 있는 인수인계 기능</a:t>
            </a:r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ko-KR" altLang="en-US" dirty="0"/>
              <a:t>병원 네트워크에 접속해 있다면 원내 </a:t>
            </a:r>
            <a:r>
              <a:rPr kumimoji="1" lang="ko-KR" altLang="en-US" dirty="0" err="1"/>
              <a:t>어디에서든</a:t>
            </a:r>
            <a:r>
              <a:rPr kumimoji="1" lang="ko-KR" altLang="en-US" dirty="0"/>
              <a:t> 확인할 수 있는 클라우드 </a:t>
            </a:r>
            <a:r>
              <a:rPr kumimoji="1" lang="en-US" altLang="ko-KR" dirty="0"/>
              <a:t>EMR</a:t>
            </a:r>
          </a:p>
          <a:p>
            <a:pPr marL="228600" indent="-228600">
              <a:buAutoNum type="arabicPeriod"/>
            </a:pPr>
            <a:r>
              <a:rPr kumimoji="1" lang="ko-KR" altLang="en-US" dirty="0"/>
              <a:t>기본간호학에 근거한 </a:t>
            </a:r>
            <a:r>
              <a:rPr kumimoji="1" lang="en-US" altLang="ko-KR" dirty="0"/>
              <a:t>5</a:t>
            </a:r>
            <a:r>
              <a:rPr kumimoji="1" lang="ko-KR" altLang="en-US" dirty="0"/>
              <a:t> </a:t>
            </a:r>
            <a:r>
              <a:rPr kumimoji="1" lang="en-US" altLang="ko-KR" dirty="0"/>
              <a:t>right </a:t>
            </a:r>
            <a:r>
              <a:rPr kumimoji="1" lang="ko-KR" altLang="en-US" dirty="0"/>
              <a:t>기반의 투약관리 시스템</a:t>
            </a:r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ko-KR" altLang="en-US" dirty="0"/>
              <a:t>최적화 스케줄링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근무표</a:t>
            </a:r>
            <a:r>
              <a:rPr kumimoji="1" lang="ko-KR" altLang="en-US" dirty="0"/>
              <a:t> 생성 및 확인의 스케줄러 기능 </a:t>
            </a:r>
            <a:br>
              <a:rPr kumimoji="1" lang="en-US" altLang="ko-KR" dirty="0"/>
            </a:br>
            <a:endParaRPr kumimoji="1" lang="en-US" altLang="ko-KR" dirty="0"/>
          </a:p>
          <a:p>
            <a:pPr marL="228600" indent="-228600">
              <a:buAutoNum type="arabicPeriod"/>
            </a:pPr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ko-KR" altLang="en-US" dirty="0"/>
              <a:t>이렇게 총 </a:t>
            </a:r>
            <a:r>
              <a:rPr kumimoji="1" lang="en-US" altLang="ko-KR" dirty="0"/>
              <a:t>4</a:t>
            </a:r>
            <a:r>
              <a:rPr kumimoji="1" lang="ko-KR" altLang="en-US" dirty="0"/>
              <a:t> 가지 기능이 사용자에게 제공됩니다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4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언급한 방법들을 통해 저희가 이루고자하는 목적은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병원 의무기록 시스템과 연동해 신뢰할 수 있는 출처로부터 확실하고 정확하게 정보를 제공하고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앱 서비스를 통해 휴대폰</a:t>
            </a:r>
            <a:r>
              <a:rPr lang="en-US" altLang="ko-KR" dirty="0"/>
              <a:t>,</a:t>
            </a:r>
            <a:r>
              <a:rPr lang="ko-KR" altLang="en-US" dirty="0"/>
              <a:t> 태블릿 등 모바일 환경의 사용을 통한 정보의 접근성을 증진하며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어플리케이션의 기능을 통해 간호사의 편의성 증진을 목적으로 두고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135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널포유</a:t>
            </a:r>
            <a:r>
              <a:rPr lang="ko-KR" altLang="en-US" dirty="0"/>
              <a:t> </a:t>
            </a:r>
            <a:r>
              <a:rPr lang="en-US" altLang="ko-KR" dirty="0"/>
              <a:t>2.0 </a:t>
            </a:r>
            <a:r>
              <a:rPr lang="ko-KR" altLang="en-US" dirty="0" err="1"/>
              <a:t>변경사항입니다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이전학기</a:t>
            </a:r>
            <a:r>
              <a:rPr lang="ko-KR" altLang="en-US" dirty="0"/>
              <a:t> 진행했던 </a:t>
            </a:r>
            <a:r>
              <a:rPr lang="ko-KR" altLang="en-US" dirty="0" err="1"/>
              <a:t>널포유</a:t>
            </a:r>
            <a:r>
              <a:rPr lang="ko-KR" altLang="en-US" dirty="0"/>
              <a:t> 프로젝트에서 </a:t>
            </a:r>
            <a:r>
              <a:rPr lang="ko-KR" altLang="en-US" dirty="0" err="1"/>
              <a:t>널포유</a:t>
            </a:r>
            <a:r>
              <a:rPr lang="ko-KR" altLang="en-US" dirty="0"/>
              <a:t> </a:t>
            </a:r>
            <a:r>
              <a:rPr lang="en-US" altLang="ko-KR" dirty="0"/>
              <a:t>2,0 </a:t>
            </a:r>
            <a:r>
              <a:rPr lang="ko-KR" altLang="en-US" dirty="0"/>
              <a:t>으로 업데이트 되면서 기능추가</a:t>
            </a:r>
            <a:r>
              <a:rPr lang="en-US" altLang="ko-KR" dirty="0"/>
              <a:t>, </a:t>
            </a:r>
            <a:r>
              <a:rPr lang="ko-KR" altLang="en-US" dirty="0"/>
              <a:t>사용자 맞춤 제공</a:t>
            </a:r>
            <a:r>
              <a:rPr lang="en-US" altLang="ko-KR" dirty="0"/>
              <a:t>, </a:t>
            </a:r>
            <a:r>
              <a:rPr lang="ko-KR" altLang="en-US" dirty="0"/>
              <a:t>통합 인터페이스 면에서 변경사항이 생겼습니다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349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변경사항을 표로 확인하면</a:t>
            </a:r>
            <a:endParaRPr lang="en-US" altLang="ko-KR" dirty="0"/>
          </a:p>
          <a:p>
            <a:r>
              <a:rPr lang="ko-KR" altLang="en-US" dirty="0"/>
              <a:t>병원 납품 및 병원 네트워크를 사용한다는 전제가 추가되어 회원가입이 삭제되고 로그인의 보안기능이 업그레이드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기존 </a:t>
            </a:r>
            <a:r>
              <a:rPr lang="en-US" altLang="ko-KR" dirty="0"/>
              <a:t>1.0</a:t>
            </a:r>
            <a:r>
              <a:rPr lang="ko-KR" altLang="en-US" dirty="0"/>
              <a:t> 버전에서의 인수인계와 </a:t>
            </a:r>
            <a:r>
              <a:rPr lang="en-US" altLang="ko-KR" dirty="0"/>
              <a:t>EMR</a:t>
            </a:r>
            <a:r>
              <a:rPr lang="ko-KR" altLang="en-US" dirty="0"/>
              <a:t> 기능을 업그레이드 하였으며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투약관리</a:t>
            </a:r>
            <a:r>
              <a:rPr lang="en-US" altLang="ko-KR" dirty="0"/>
              <a:t>,</a:t>
            </a:r>
            <a:r>
              <a:rPr lang="ko-KR" altLang="en-US" dirty="0"/>
              <a:t> 스케줄러</a:t>
            </a:r>
            <a:r>
              <a:rPr lang="en-US" altLang="ko-KR" dirty="0"/>
              <a:t>,</a:t>
            </a:r>
            <a:r>
              <a:rPr lang="ko-KR" altLang="en-US" dirty="0"/>
              <a:t> 공지사항과 같은 기능들이 추가되었음을 확인하실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286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ko-KR" altLang="en-US" dirty="0" err="1"/>
              <a:t>널포유</a:t>
            </a:r>
            <a:r>
              <a:rPr lang="ko-KR" altLang="en-US" dirty="0"/>
              <a:t> 프로젝트는 다음과 같은 구성원들로 개발</a:t>
            </a:r>
            <a:r>
              <a:rPr lang="en-US" altLang="ko-KR" dirty="0"/>
              <a:t>,</a:t>
            </a:r>
            <a:r>
              <a:rPr lang="ko-KR" altLang="en-US" dirty="0"/>
              <a:t> 진행됩니다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PM</a:t>
            </a:r>
            <a:r>
              <a:rPr lang="ko-KR" altLang="en-US" dirty="0"/>
              <a:t>는 이정훈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CM</a:t>
            </a:r>
            <a:r>
              <a:rPr lang="ko-KR" altLang="en-US" dirty="0"/>
              <a:t>는 권익현</a:t>
            </a:r>
            <a:r>
              <a:rPr lang="en-US" altLang="ko-KR" dirty="0"/>
              <a:t>,</a:t>
            </a:r>
            <a:r>
              <a:rPr lang="ko-KR" altLang="en-US" dirty="0"/>
              <a:t> 이준용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QA</a:t>
            </a:r>
            <a:r>
              <a:rPr lang="ko-KR" altLang="en-US" dirty="0"/>
              <a:t>는 </a:t>
            </a:r>
            <a:r>
              <a:rPr lang="ko-KR" altLang="en-US" dirty="0" err="1"/>
              <a:t>김미래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김현지로</a:t>
            </a:r>
            <a:r>
              <a:rPr lang="ko-KR" altLang="en-US" dirty="0"/>
              <a:t> 구성되어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-----------------</a:t>
            </a:r>
            <a:r>
              <a:rPr lang="ko-KR" altLang="en-US" dirty="0"/>
              <a:t> 아래 부분은 말해도 되고 안해도 댐 </a:t>
            </a:r>
            <a:r>
              <a:rPr lang="en-US" altLang="ko-KR" dirty="0"/>
              <a:t>---------------------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 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분산형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조직 구성도를 따릅니다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분산형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팀 구성은 자신의 일을 알아서 수행하며 구성원이 동등한 책임과 권한을 갖습니다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991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</a:t>
            </a:r>
            <a:r>
              <a:rPr lang="ko-KR" altLang="en-US" dirty="0" err="1"/>
              <a:t>널포유</a:t>
            </a:r>
            <a:r>
              <a:rPr lang="ko-KR" altLang="en-US" dirty="0"/>
              <a:t> </a:t>
            </a:r>
            <a:r>
              <a:rPr lang="en-US" altLang="ko-KR" dirty="0"/>
              <a:t>2.0</a:t>
            </a:r>
            <a:r>
              <a:rPr lang="en-US" altLang="ko-KR" baseline="0" dirty="0"/>
              <a:t> </a:t>
            </a:r>
            <a:r>
              <a:rPr lang="ko-KR" altLang="en-US" baseline="0" dirty="0"/>
              <a:t>프로젝트 </a:t>
            </a:r>
            <a:r>
              <a:rPr lang="ko-KR" altLang="en-US" baseline="0" dirty="0" err="1"/>
              <a:t>형상관리에</a:t>
            </a:r>
            <a:r>
              <a:rPr lang="ko-KR" altLang="en-US" baseline="0" dirty="0"/>
              <a:t> 대해 말씀드리겠습니다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형상관리 팀은 권익현 이준용 팀원으로 구성되며 </a:t>
            </a:r>
            <a:r>
              <a:rPr lang="ko-KR" altLang="en-US" baseline="0" dirty="0" err="1"/>
              <a:t>형상관리의</a:t>
            </a:r>
            <a:r>
              <a:rPr lang="ko-KR" altLang="en-US" baseline="0" dirty="0"/>
              <a:t> 범위는 </a:t>
            </a:r>
            <a:r>
              <a:rPr lang="ko-KR" altLang="en-US" baseline="0" dirty="0" err="1"/>
              <a:t>널포유</a:t>
            </a:r>
            <a:r>
              <a:rPr lang="ko-KR" altLang="en-US" baseline="0" dirty="0"/>
              <a:t> 프로젝트의 모든 산출물 및 소프트웨어 항목으로</a:t>
            </a:r>
            <a:r>
              <a:rPr lang="en-US" altLang="ko-KR" baseline="0" dirty="0"/>
              <a:t>, </a:t>
            </a:r>
            <a:r>
              <a:rPr lang="ko-KR" altLang="en-US" baseline="0" dirty="0"/>
              <a:t>운영 절차는 다음과 같이 식별</a:t>
            </a:r>
            <a:r>
              <a:rPr lang="en-US" altLang="ko-KR" baseline="0" dirty="0"/>
              <a:t>-</a:t>
            </a:r>
            <a:r>
              <a:rPr lang="ko-KR" altLang="en-US" baseline="0" dirty="0" err="1"/>
              <a:t>버전관리</a:t>
            </a:r>
            <a:r>
              <a:rPr lang="en-US" altLang="ko-KR" baseline="0" dirty="0"/>
              <a:t>-</a:t>
            </a:r>
            <a:r>
              <a:rPr lang="ko-KR" altLang="en-US" baseline="0" dirty="0"/>
              <a:t>변경관리</a:t>
            </a:r>
            <a:r>
              <a:rPr lang="en-US" altLang="ko-KR" baseline="0" dirty="0"/>
              <a:t>-</a:t>
            </a:r>
            <a:r>
              <a:rPr lang="ko-KR" altLang="en-US" baseline="0" dirty="0" err="1"/>
              <a:t>형상감사</a:t>
            </a:r>
            <a:r>
              <a:rPr lang="en-US" altLang="ko-KR" baseline="0" dirty="0"/>
              <a:t>-</a:t>
            </a:r>
            <a:r>
              <a:rPr lang="ko-KR" altLang="en-US" baseline="0" dirty="0"/>
              <a:t>보고에 의해 이루어집니다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8039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품질관리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품질관리 팀은 </a:t>
            </a:r>
            <a:r>
              <a:rPr lang="en-US" altLang="ko-KR" dirty="0"/>
              <a:t>QA </a:t>
            </a:r>
            <a:r>
              <a:rPr lang="ko-KR" altLang="en-US" dirty="0" err="1"/>
              <a:t>김미래</a:t>
            </a:r>
            <a:r>
              <a:rPr lang="en-US" altLang="ko-KR" dirty="0"/>
              <a:t>, </a:t>
            </a:r>
            <a:r>
              <a:rPr lang="ko-KR" altLang="en-US" dirty="0" err="1"/>
              <a:t>김현지로</a:t>
            </a:r>
            <a:r>
              <a:rPr lang="ko-KR" altLang="en-US" dirty="0"/>
              <a:t> 구성됩니다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널포유</a:t>
            </a:r>
            <a:r>
              <a:rPr lang="ko-KR" altLang="en-US" dirty="0"/>
              <a:t> </a:t>
            </a:r>
            <a:r>
              <a:rPr lang="en-US" altLang="ko-KR" dirty="0"/>
              <a:t>2.0 </a:t>
            </a:r>
            <a:r>
              <a:rPr lang="ko-KR" altLang="en-US" dirty="0"/>
              <a:t>프로젝트의 모든 산출물 및 소프트웨어 항목을 품질관리 범위로 하고 있고</a:t>
            </a:r>
            <a:r>
              <a:rPr lang="en-US" altLang="ko-KR" dirty="0"/>
              <a:t>, </a:t>
            </a:r>
            <a:r>
              <a:rPr lang="ko-KR" altLang="en-US" dirty="0"/>
              <a:t>형상관리 </a:t>
            </a:r>
            <a:r>
              <a:rPr lang="ko-KR" altLang="en-US" dirty="0" err="1"/>
              <a:t>운영절차는</a:t>
            </a:r>
            <a:r>
              <a:rPr lang="ko-KR" altLang="en-US" dirty="0"/>
              <a:t> 다음과 같습니다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2075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</a:t>
            </a:r>
            <a:r>
              <a:rPr kumimoji="1" lang="ko-KR" altLang="en-US" dirty="0"/>
              <a:t> 프로젝트의 생명주기모델 및 일정입니다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폭포수모델을 생명주기모델로 선정하였고</a:t>
            </a:r>
            <a:endParaRPr kumimoji="1" lang="en-US" altLang="ko-KR" dirty="0"/>
          </a:p>
          <a:p>
            <a:r>
              <a:rPr kumimoji="1" lang="ko-KR" altLang="en-US" dirty="0"/>
              <a:t>오른쪽과 같은 일정으로 제안 단계부터 시험 </a:t>
            </a:r>
            <a:r>
              <a:rPr kumimoji="1" lang="ko-KR" altLang="en-US" dirty="0" err="1"/>
              <a:t>단계까지를</a:t>
            </a:r>
            <a:r>
              <a:rPr kumimoji="1" lang="ko-KR" altLang="en-US" dirty="0"/>
              <a:t> 진행하였습니다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532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개발</a:t>
            </a:r>
            <a:r>
              <a:rPr kumimoji="1" lang="ko-KR" altLang="en-US"/>
              <a:t> 환경은 다음과 같습니다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안드로이드 앱 개발을 위한 통합 개발 환경인 안드로이드 스튜디오와 모바일 및 웹 어플리케이션을 만들기 위해 구글에서 개발한 파이어베이스를 사용하여</a:t>
            </a:r>
            <a:endParaRPr kumimoji="1" lang="en-US" altLang="ko-KR" dirty="0"/>
          </a:p>
          <a:p>
            <a:r>
              <a:rPr kumimoji="1" lang="ko-KR" altLang="en-US" dirty="0"/>
              <a:t>개발을 진행할 예정입니다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개발 언어의 경우 자바를 사용할 예정입니다</a:t>
            </a:r>
            <a:r>
              <a:rPr kumimoji="1"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0486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</a:t>
            </a:r>
            <a:r>
              <a:rPr kumimoji="1" lang="ko-KR" altLang="en-US"/>
              <a:t> 프로젝트의 아키텍처입니다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아키텍처를 보시면 </a:t>
            </a:r>
            <a:r>
              <a:rPr kumimoji="1" lang="ko-KR" altLang="en-US" dirty="0" err="1"/>
              <a:t>한줄로</a:t>
            </a:r>
            <a:r>
              <a:rPr kumimoji="1" lang="ko-KR" altLang="en-US" dirty="0"/>
              <a:t> 표시되어있는 부분 있고 </a:t>
            </a:r>
            <a:r>
              <a:rPr kumimoji="1" lang="ko-KR" altLang="en-US" dirty="0" err="1"/>
              <a:t>두줄인</a:t>
            </a:r>
            <a:r>
              <a:rPr kumimoji="1" lang="ko-KR" altLang="en-US" dirty="0"/>
              <a:t> 부분이 존재합니다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기존 </a:t>
            </a:r>
            <a:r>
              <a:rPr kumimoji="1" lang="ko-KR" altLang="en-US" dirty="0" err="1"/>
              <a:t>널포유</a:t>
            </a:r>
            <a:r>
              <a:rPr kumimoji="1" lang="ko-KR" altLang="en-US" dirty="0"/>
              <a:t> </a:t>
            </a:r>
            <a:r>
              <a:rPr kumimoji="1" lang="en-US" altLang="ko-KR" dirty="0"/>
              <a:t>1.0</a:t>
            </a:r>
            <a:r>
              <a:rPr kumimoji="1" lang="ko-KR" altLang="en-US" dirty="0"/>
              <a:t>에서 존재했던 모듈과 패키지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라이브러리의 경우 </a:t>
            </a:r>
            <a:r>
              <a:rPr kumimoji="1" lang="ko-KR" altLang="en-US" dirty="0" err="1"/>
              <a:t>한줄로</a:t>
            </a:r>
            <a:r>
              <a:rPr kumimoji="1" lang="ko-KR" altLang="en-US" dirty="0"/>
              <a:t> 표시하였으며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신규로 추가되는 부분들을 </a:t>
            </a:r>
            <a:r>
              <a:rPr kumimoji="1" lang="ko-KR" altLang="en-US" dirty="0" err="1"/>
              <a:t>두줄로</a:t>
            </a:r>
            <a:r>
              <a:rPr kumimoji="1" lang="ko-KR" altLang="en-US" dirty="0"/>
              <a:t> 표현하였습니다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예로 어플리케이션 </a:t>
            </a:r>
            <a:r>
              <a:rPr kumimoji="1" lang="en-US" altLang="ko-KR" dirty="0"/>
              <a:t>SW</a:t>
            </a:r>
            <a:r>
              <a:rPr kumimoji="1" lang="ko-KR" altLang="en-US" dirty="0"/>
              <a:t> 부분을 보시면 이번 버전에서 스케줄러와 </a:t>
            </a:r>
            <a:r>
              <a:rPr kumimoji="1" lang="ko-KR" altLang="en-US" dirty="0" err="1"/>
              <a:t>인젝션</a:t>
            </a:r>
            <a:r>
              <a:rPr kumimoji="1" lang="ko-KR" altLang="en-US" dirty="0"/>
              <a:t> 모듈이 추가되는 것을 아실 수 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110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금일 발표는 다음과 같은 순서로 진행하겠습니다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180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애플리케이션의 전체적인 구성을 클래스 다이어그램을 통해 설명 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4992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4939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0002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7710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7440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7408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.</a:t>
            </a:r>
            <a:endParaRPr kumimoji="1" lang="en-US" altLang="ko-Kore-KR" dirty="0"/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356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</a:t>
            </a:r>
            <a:r>
              <a:rPr kumimoji="1" lang="ko-KR" altLang="en-US"/>
              <a:t> 프로젝트의 일정은 다음과 같습니다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ore-KR" altLang="en-US" dirty="0"/>
              <a:t>제안</a:t>
            </a:r>
            <a:r>
              <a:rPr kumimoji="1" lang="ko-KR" altLang="en-US"/>
              <a:t> 단계와 분석 단계를 완료하였습니다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기존에 발표 전까지 설계 단계를 완료하는 것이 목표 였으나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중간고사 및 개인 일정으로 인해 살짝 </a:t>
            </a:r>
            <a:r>
              <a:rPr kumimoji="1" lang="ko-KR" altLang="en-US" dirty="0" err="1"/>
              <a:t>딜레이되었습니다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설계 단계에서 필요한 회의는 전부 완료된 상태이며 현재 산출물 작성 중에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설계 단계가 완료되면 보시는 바와 같이 </a:t>
            </a:r>
            <a:r>
              <a:rPr kumimoji="1" lang="ko-KR" altLang="en-US" dirty="0" err="1"/>
              <a:t>구현단계와</a:t>
            </a:r>
            <a:r>
              <a:rPr kumimoji="1" lang="ko-KR" altLang="en-US" dirty="0"/>
              <a:t> 시험 단계를 거칠 예정입니다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9497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</a:t>
            </a:r>
            <a:r>
              <a:rPr kumimoji="1" lang="ko-KR" altLang="en-US"/>
              <a:t> 프로젝트의 일정은 다음과 같습니다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ore-KR" altLang="en-US" dirty="0"/>
              <a:t>제안</a:t>
            </a:r>
            <a:r>
              <a:rPr kumimoji="1" lang="ko-KR" altLang="en-US"/>
              <a:t> 단계와 분석 단계를 완료하였습니다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기존에 발표 전까지 설계 단계를 완료하는 것이 목표 였으나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중간고사 및 개인 일정으로 인해 살짝 </a:t>
            </a:r>
            <a:r>
              <a:rPr kumimoji="1" lang="ko-KR" altLang="en-US" dirty="0" err="1"/>
              <a:t>딜레이되었습니다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설계 단계에서 필요한 회의는 전부 완료된 상태이며 현재 산출물 작성 중에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설계 단계가 완료되면 보시는 바와 같이 </a:t>
            </a:r>
            <a:r>
              <a:rPr kumimoji="1" lang="ko-KR" altLang="en-US" dirty="0" err="1"/>
              <a:t>구현단계와</a:t>
            </a:r>
            <a:r>
              <a:rPr kumimoji="1" lang="ko-KR" altLang="en-US" dirty="0"/>
              <a:t> 시험 단계를 거칠 예정입니다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9389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</a:t>
            </a:r>
            <a:r>
              <a:rPr kumimoji="1" lang="ko-KR" altLang="en-US"/>
              <a:t> 프로젝트의 일정은 다음과 같습니다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ore-KR" altLang="en-US" dirty="0"/>
              <a:t>제안</a:t>
            </a:r>
            <a:r>
              <a:rPr kumimoji="1" lang="ko-KR" altLang="en-US"/>
              <a:t> 단계와 분석 단계를 완료하였습니다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기존에 발표 전까지 설계 단계를 완료하는 것이 목표 였으나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중간고사 및 개인 일정으로 인해 살짝 </a:t>
            </a:r>
            <a:r>
              <a:rPr kumimoji="1" lang="ko-KR" altLang="en-US" dirty="0" err="1"/>
              <a:t>딜레이되었습니다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설계 단계에서 필요한 회의는 전부 완료된 상태이며 현재 산출물 작성 중에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설계 단계가 완료되면 보시는 바와 같이 </a:t>
            </a:r>
            <a:r>
              <a:rPr kumimoji="1" lang="ko-KR" altLang="en-US" dirty="0" err="1"/>
              <a:t>구현단계와</a:t>
            </a:r>
            <a:r>
              <a:rPr kumimoji="1" lang="ko-KR" altLang="en-US" dirty="0"/>
              <a:t> 시험 단계를 거칠 예정입니다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055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1143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</a:t>
            </a:r>
            <a:r>
              <a:rPr kumimoji="1" lang="ko-KR" altLang="en-US"/>
              <a:t> 프로젝트의 일정은 다음과 같습니다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ore-KR" altLang="en-US" dirty="0"/>
              <a:t>제안</a:t>
            </a:r>
            <a:r>
              <a:rPr kumimoji="1" lang="ko-KR" altLang="en-US"/>
              <a:t> 단계와 분석 단계를 완료하였습니다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기존에 발표 전까지 설계 단계를 완료하는 것이 목표 였으나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중간고사 및 개인 일정으로 인해 살짝 </a:t>
            </a:r>
            <a:r>
              <a:rPr kumimoji="1" lang="ko-KR" altLang="en-US" dirty="0" err="1"/>
              <a:t>딜레이되었습니다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설계 단계에서 필요한 회의는 전부 완료된 상태이며 현재 산출물 작성 중에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설계 단계가 완료되면 보시는 바와 같이 </a:t>
            </a:r>
            <a:r>
              <a:rPr kumimoji="1" lang="ko-KR" altLang="en-US" dirty="0" err="1"/>
              <a:t>구현단계와</a:t>
            </a:r>
            <a:r>
              <a:rPr kumimoji="1" lang="ko-KR" altLang="en-US" dirty="0"/>
              <a:t> 시험 단계를 거칠 예정입니다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9402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</a:t>
            </a:r>
            <a:r>
              <a:rPr kumimoji="1" lang="ko-KR" altLang="en-US"/>
              <a:t> 프로젝트의 일정은 다음과 같습니다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ore-KR" altLang="en-US" dirty="0"/>
              <a:t>제안</a:t>
            </a:r>
            <a:r>
              <a:rPr kumimoji="1" lang="ko-KR" altLang="en-US"/>
              <a:t> 단계와 분석 단계를 완료하였습니다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기존에 발표 전까지 설계 단계를 완료하는 것이 목표 였으나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중간고사 및 개인 일정으로 인해 살짝 </a:t>
            </a:r>
            <a:r>
              <a:rPr kumimoji="1" lang="ko-KR" altLang="en-US" dirty="0" err="1"/>
              <a:t>딜레이되었습니다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설계 단계에서 필요한 회의는 전부 완료된 상태이며 현재 산출물 작성 중에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설계 단계가 완료되면 보시는 바와 같이 </a:t>
            </a:r>
            <a:r>
              <a:rPr kumimoji="1" lang="ko-KR" altLang="en-US" dirty="0" err="1"/>
              <a:t>구현단계와</a:t>
            </a:r>
            <a:r>
              <a:rPr kumimoji="1" lang="ko-KR" altLang="en-US" dirty="0"/>
              <a:t> 시험 단계를 거칠 예정입니다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7440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</a:t>
            </a:r>
            <a:r>
              <a:rPr kumimoji="1" lang="ko-KR" altLang="en-US"/>
              <a:t> 프로젝트의 일정은 다음과 같습니다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ore-KR" altLang="en-US" dirty="0"/>
              <a:t>제안</a:t>
            </a:r>
            <a:r>
              <a:rPr kumimoji="1" lang="ko-KR" altLang="en-US"/>
              <a:t> 단계와 분석 단계를 완료하였습니다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기존에 발표 전까지 설계 단계를 완료하는 것이 목표 였으나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중간고사 및 개인 일정으로 인해 살짝 </a:t>
            </a:r>
            <a:r>
              <a:rPr kumimoji="1" lang="ko-KR" altLang="en-US" dirty="0" err="1"/>
              <a:t>딜레이되었습니다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설계 단계에서 필요한 회의는 전부 완료된 상태이며 현재 산출물 작성 중에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설계 단계가 완료되면 보시는 바와 같이 </a:t>
            </a:r>
            <a:r>
              <a:rPr kumimoji="1" lang="ko-KR" altLang="en-US" dirty="0" err="1"/>
              <a:t>구현단계와</a:t>
            </a:r>
            <a:r>
              <a:rPr kumimoji="1" lang="ko-KR" altLang="en-US" dirty="0"/>
              <a:t> 시험 단계를 거칠 예정입니다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7408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</a:t>
            </a:r>
            <a:r>
              <a:rPr kumimoji="1" lang="ko-KR" altLang="en-US"/>
              <a:t> 프로젝트의 일정은 다음과 같습니다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ore-KR" altLang="en-US" dirty="0"/>
              <a:t>제안</a:t>
            </a:r>
            <a:r>
              <a:rPr kumimoji="1" lang="ko-KR" altLang="en-US"/>
              <a:t> 단계와 분석 단계를 완료하였습니다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기존에 발표 전까지 설계 단계를 완료하는 것이 목표 였으나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중간고사 및 개인 일정으로 인해 살짝 </a:t>
            </a:r>
            <a:r>
              <a:rPr kumimoji="1" lang="ko-KR" altLang="en-US" dirty="0" err="1"/>
              <a:t>딜레이되었습니다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설계 단계에서 필요한 회의는 전부 완료된 상태이며 현재 산출물 작성 중에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설계 단계가 완료되면 보시는 바와 같이 </a:t>
            </a:r>
            <a:r>
              <a:rPr kumimoji="1" lang="ko-KR" altLang="en-US" dirty="0" err="1"/>
              <a:t>구현단계와</a:t>
            </a:r>
            <a:r>
              <a:rPr kumimoji="1" lang="ko-KR" altLang="en-US" dirty="0"/>
              <a:t> 시험 단계를 거칠 예정입니다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2689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</a:t>
            </a:r>
            <a:r>
              <a:rPr kumimoji="1" lang="ko-KR" altLang="en-US"/>
              <a:t> 프로젝트의 일정은 다음과 같습니다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ore-KR" altLang="en-US" dirty="0"/>
              <a:t>제안</a:t>
            </a:r>
            <a:r>
              <a:rPr kumimoji="1" lang="ko-KR" altLang="en-US"/>
              <a:t> 단계와 분석 단계를 완료하였습니다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기존에 발표 전까지 설계 단계를 완료하는 것이 목표 였으나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중간고사 및 개인 일정으로 인해 살짝 </a:t>
            </a:r>
            <a:r>
              <a:rPr kumimoji="1" lang="ko-KR" altLang="en-US" dirty="0" err="1"/>
              <a:t>딜레이되었습니다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설계 단계에서 필요한 회의는 전부 완료된 상태이며 현재 산출물 작성 중에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설계 단계가 완료되면 보시는 바와 같이 </a:t>
            </a:r>
            <a:r>
              <a:rPr kumimoji="1" lang="ko-KR" altLang="en-US" dirty="0" err="1"/>
              <a:t>구현단계와</a:t>
            </a:r>
            <a:r>
              <a:rPr kumimoji="1" lang="ko-KR" altLang="en-US" dirty="0"/>
              <a:t> 시험 단계를 거칠 예정입니다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356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</a:t>
            </a:r>
            <a:r>
              <a:rPr kumimoji="1" lang="ko-KR" altLang="en-US"/>
              <a:t> 프로젝트의 일정은 다음과 같습니다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ore-KR" altLang="en-US" dirty="0"/>
              <a:t>제안</a:t>
            </a:r>
            <a:r>
              <a:rPr kumimoji="1" lang="ko-KR" altLang="en-US"/>
              <a:t> 단계와 분석 단계를 완료하였습니다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기존에 발표 전까지 설계 단계를 완료하는 것이 목표 였으나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중간고사 및 개인 일정으로 인해 살짝 </a:t>
            </a:r>
            <a:r>
              <a:rPr kumimoji="1" lang="ko-KR" altLang="en-US" dirty="0" err="1"/>
              <a:t>딜레이되었습니다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설계 단계에서 필요한 회의는 전부 완료된 상태이며 현재 산출물 작성 중에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설계 단계가 완료되면 보시는 바와 같이 </a:t>
            </a:r>
            <a:r>
              <a:rPr kumimoji="1" lang="ko-KR" altLang="en-US" dirty="0" err="1"/>
              <a:t>구현단계와</a:t>
            </a:r>
            <a:r>
              <a:rPr kumimoji="1" lang="ko-KR" altLang="en-US" dirty="0"/>
              <a:t> 시험 단계를 거칠 예정입니다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9497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</a:t>
            </a:r>
            <a:r>
              <a:rPr kumimoji="1" lang="ko-KR" altLang="en-US"/>
              <a:t> 프로젝트의 일정은 다음과 같습니다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ore-KR" altLang="en-US" dirty="0"/>
              <a:t>제안</a:t>
            </a:r>
            <a:r>
              <a:rPr kumimoji="1" lang="ko-KR" altLang="en-US"/>
              <a:t> 단계와 분석 단계를 완료하였습니다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기존에 발표 전까지 설계 단계를 완료하는 것이 목표 였으나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중간고사 및 개인 일정으로 인해 살짝 </a:t>
            </a:r>
            <a:r>
              <a:rPr kumimoji="1" lang="ko-KR" altLang="en-US" dirty="0" err="1"/>
              <a:t>딜레이되었습니다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설계 단계에서 필요한 회의는 전부 완료된 상태이며 현재 산출물 작성 중에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설계 단계가 완료되면 보시는 바와 같이 </a:t>
            </a:r>
            <a:r>
              <a:rPr kumimoji="1" lang="ko-KR" altLang="en-US" dirty="0" err="1"/>
              <a:t>구현단계와</a:t>
            </a:r>
            <a:r>
              <a:rPr kumimoji="1" lang="ko-KR" altLang="en-US" dirty="0"/>
              <a:t> 시험 단계를 거칠 예정입니다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7440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</a:t>
            </a:r>
            <a:r>
              <a:rPr kumimoji="1" lang="ko-KR" altLang="en-US"/>
              <a:t> 프로젝트의 일정은 다음과 같습니다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ore-KR" altLang="en-US" dirty="0"/>
              <a:t>제안</a:t>
            </a:r>
            <a:r>
              <a:rPr kumimoji="1" lang="ko-KR" altLang="en-US"/>
              <a:t> 단계와 분석 단계를 완료하였습니다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기존에 발표 전까지 설계 단계를 완료하는 것이 목표 였으나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중간고사 및 개인 일정으로 인해 살짝 </a:t>
            </a:r>
            <a:r>
              <a:rPr kumimoji="1" lang="ko-KR" altLang="en-US" dirty="0" err="1"/>
              <a:t>딜레이되었습니다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설계 단계에서 필요한 회의는 전부 완료된 상태이며 현재 산출물 작성 중에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설계 단계가 완료되면 보시는 바와 같이 </a:t>
            </a:r>
            <a:r>
              <a:rPr kumimoji="1" lang="ko-KR" altLang="en-US" dirty="0" err="1"/>
              <a:t>구현단계와</a:t>
            </a:r>
            <a:r>
              <a:rPr kumimoji="1" lang="ko-KR" altLang="en-US" dirty="0"/>
              <a:t> 시험 단계를 거칠 예정입니다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7408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</a:t>
            </a:r>
            <a:r>
              <a:rPr kumimoji="1" lang="ko-KR" altLang="en-US"/>
              <a:t> 프로젝트의 일정은 다음과 같습니다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ore-KR" altLang="en-US" dirty="0"/>
              <a:t>제안</a:t>
            </a:r>
            <a:r>
              <a:rPr kumimoji="1" lang="ko-KR" altLang="en-US"/>
              <a:t> 단계와 분석 단계를 완료하였습니다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기존에 발표 전까지 설계 단계를 완료하는 것이 목표 였으나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중간고사 및 개인 일정으로 인해 살짝 </a:t>
            </a:r>
            <a:r>
              <a:rPr kumimoji="1" lang="ko-KR" altLang="en-US" dirty="0" err="1"/>
              <a:t>딜레이되었습니다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설계 단계에서 필요한 회의는 전부 완료된 상태이며 현재 산출물 작성 중에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설계 단계가 완료되면 보시는 바와 같이 </a:t>
            </a:r>
            <a:r>
              <a:rPr kumimoji="1" lang="ko-KR" altLang="en-US" dirty="0" err="1"/>
              <a:t>구현단계와</a:t>
            </a:r>
            <a:r>
              <a:rPr kumimoji="1" lang="ko-KR" altLang="en-US" dirty="0"/>
              <a:t> 시험 단계를 거칠 예정입니다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356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</a:t>
            </a:r>
            <a:r>
              <a:rPr kumimoji="1" lang="ko-KR" altLang="en-US"/>
              <a:t> 프로젝트의 일정은 다음과 같습니다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ore-KR" altLang="en-US" dirty="0"/>
              <a:t>제안</a:t>
            </a:r>
            <a:r>
              <a:rPr kumimoji="1" lang="ko-KR" altLang="en-US"/>
              <a:t> 단계와 분석 단계를 완료하였습니다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기존에 발표 전까지 설계 단계를 완료하는 것이 목표 였으나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중간고사 및 개인 일정으로 인해 살짝 </a:t>
            </a:r>
            <a:r>
              <a:rPr kumimoji="1" lang="ko-KR" altLang="en-US" dirty="0" err="1"/>
              <a:t>딜레이되었습니다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설계 단계에서 필요한 회의는 전부 완료된 상태이며 현재 산출물 작성 중에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설계 단계가 완료되면 보시는 바와 같이 </a:t>
            </a:r>
            <a:r>
              <a:rPr kumimoji="1" lang="ko-KR" altLang="en-US" dirty="0" err="1"/>
              <a:t>구현단계와</a:t>
            </a:r>
            <a:r>
              <a:rPr kumimoji="1" lang="ko-KR" altLang="en-US" dirty="0"/>
              <a:t> 시험 단계를 거칠 예정입니다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938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프로젝트는 간호사의 환자 인수인계</a:t>
            </a:r>
            <a:r>
              <a:rPr lang="en-US" altLang="ko-KR" dirty="0"/>
              <a:t>,</a:t>
            </a:r>
            <a:r>
              <a:rPr lang="ko-KR" altLang="en-US" dirty="0"/>
              <a:t> 업무사항</a:t>
            </a:r>
            <a:r>
              <a:rPr lang="en-US" altLang="ko-KR" dirty="0"/>
              <a:t>,</a:t>
            </a:r>
            <a:r>
              <a:rPr lang="ko-KR" altLang="en-US" dirty="0"/>
              <a:t> 근무 스케줄링과 같이 기존에 자동화되지 </a:t>
            </a:r>
            <a:endParaRPr lang="en-US" altLang="ko-KR" dirty="0"/>
          </a:p>
          <a:p>
            <a:r>
              <a:rPr lang="ko-KR" altLang="en-US" dirty="0"/>
              <a:t>않은 간호 업무 구조를 </a:t>
            </a:r>
            <a:r>
              <a:rPr lang="ko-KR" altLang="en-US" dirty="0" err="1"/>
              <a:t>애플리케이션화하여</a:t>
            </a:r>
            <a:r>
              <a:rPr lang="ko-KR" altLang="en-US" dirty="0"/>
              <a:t> 손쉬운 업무 파악을 돕기 위한 종합적인 서비스 시스템입니다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4161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</a:t>
            </a:r>
            <a:r>
              <a:rPr kumimoji="1" lang="ko-KR" altLang="en-US"/>
              <a:t> 프로젝트의 일정은 다음과 같습니다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ore-KR" altLang="en-US" dirty="0"/>
              <a:t>제안</a:t>
            </a:r>
            <a:r>
              <a:rPr kumimoji="1" lang="ko-KR" altLang="en-US"/>
              <a:t> 단계와 분석 단계를 완료하였습니다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기존에 발표 전까지 설계 단계를 완료하는 것이 목표 였으나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중간고사 및 개인 일정으로 인해 살짝 </a:t>
            </a:r>
            <a:r>
              <a:rPr kumimoji="1" lang="ko-KR" altLang="en-US" dirty="0" err="1"/>
              <a:t>딜레이되었습니다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설계 단계에서 필요한 회의는 전부 완료된 상태이며 현재 산출물 작성 중에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설계 단계가 완료되면 보시는 바와 같이 </a:t>
            </a:r>
            <a:r>
              <a:rPr kumimoji="1" lang="ko-KR" altLang="en-US" dirty="0" err="1"/>
              <a:t>구현단계와</a:t>
            </a:r>
            <a:r>
              <a:rPr kumimoji="1" lang="ko-KR" altLang="en-US" dirty="0"/>
              <a:t> 시험 단계를 거칠 예정입니다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0550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</a:t>
            </a:r>
            <a:r>
              <a:rPr kumimoji="1" lang="ko-KR" altLang="en-US" dirty="0"/>
              <a:t> 프로젝트의 일정은 다음과 같습니다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ore-KR" altLang="en-US" dirty="0"/>
              <a:t>제안</a:t>
            </a:r>
            <a:r>
              <a:rPr kumimoji="1" lang="ko-KR" altLang="en-US" dirty="0"/>
              <a:t> 단계와 분석 단계를 완료하였습니다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기존에 발표 전까지 설계 단계를 완료하는 것이 목표 였으나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중간고사 및 개인 일정으로 인해 살짝 </a:t>
            </a:r>
            <a:r>
              <a:rPr kumimoji="1" lang="ko-KR" altLang="en-US" dirty="0" err="1"/>
              <a:t>딜레이되었습니다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설계 단계에서 필요한 회의는 전부 완료된 상태이며 현재 산출물 작성 중에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설계 단계가 완료되면 보시는 바와 같이 </a:t>
            </a:r>
            <a:r>
              <a:rPr kumimoji="1" lang="ko-KR" altLang="en-US" dirty="0" err="1"/>
              <a:t>구현단계와</a:t>
            </a:r>
            <a:r>
              <a:rPr kumimoji="1" lang="ko-KR" altLang="en-US" dirty="0"/>
              <a:t> 시험 단계를 거칠 예정입니다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9019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</a:t>
            </a:r>
            <a:r>
              <a:rPr kumimoji="1" lang="ko-KR" altLang="en-US"/>
              <a:t> 프로젝트의 일정은 다음과 같습니다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ore-KR" altLang="en-US" dirty="0"/>
              <a:t>제안</a:t>
            </a:r>
            <a:r>
              <a:rPr kumimoji="1" lang="ko-KR" altLang="en-US"/>
              <a:t> 단계와 분석 단계를 완료하였습니다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기존에 발표 전까지 설계 단계를 완료하는 것이 목표 였으나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중간고사 및 개인 일정으로 인해 살짝 </a:t>
            </a:r>
            <a:r>
              <a:rPr kumimoji="1" lang="ko-KR" altLang="en-US" dirty="0" err="1"/>
              <a:t>딜레이되었습니다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설계 단계에서 필요한 회의는 전부 완료된 상태이며 현재 산출물 작성 중에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설계 단계가 완료되면 보시는 바와 같이 </a:t>
            </a:r>
            <a:r>
              <a:rPr kumimoji="1" lang="ko-KR" altLang="en-US" dirty="0" err="1"/>
              <a:t>구현단계와</a:t>
            </a:r>
            <a:r>
              <a:rPr kumimoji="1" lang="ko-KR" altLang="en-US" dirty="0"/>
              <a:t> 시험 단계를 거칠 예정입니다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7685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</a:t>
            </a:r>
            <a:r>
              <a:rPr kumimoji="1" lang="ko-KR" altLang="en-US"/>
              <a:t> 프로젝트의 일정은 다음과 같습니다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ore-KR" altLang="en-US" dirty="0"/>
              <a:t>제안</a:t>
            </a:r>
            <a:r>
              <a:rPr kumimoji="1" lang="ko-KR" altLang="en-US"/>
              <a:t> 단계와 분석 단계를 완료하였습니다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기존에 발표 전까지 설계 단계를 완료하는 것이 목표 였으나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중간고사 및 개인 일정으로 인해 살짝 </a:t>
            </a:r>
            <a:r>
              <a:rPr kumimoji="1" lang="ko-KR" altLang="en-US" dirty="0" err="1"/>
              <a:t>딜레이되었습니다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설계 단계에서 필요한 회의는 전부 완료된 상태이며 현재 산출물 작성 중에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설계 단계가 완료되면 보시는 바와 같이 </a:t>
            </a:r>
            <a:r>
              <a:rPr kumimoji="1" lang="ko-KR" altLang="en-US" dirty="0" err="1"/>
              <a:t>구현단계와</a:t>
            </a:r>
            <a:r>
              <a:rPr kumimoji="1" lang="ko-KR" altLang="en-US" dirty="0"/>
              <a:t> 시험 단계를 거칠 예정입니다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3923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</a:t>
            </a:r>
            <a:r>
              <a:rPr kumimoji="1" lang="ko-KR" altLang="en-US"/>
              <a:t> 프로젝트의 일정은 다음과 같습니다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ore-KR" altLang="en-US" dirty="0"/>
              <a:t>제안</a:t>
            </a:r>
            <a:r>
              <a:rPr kumimoji="1" lang="ko-KR" altLang="en-US"/>
              <a:t> 단계와 분석 단계를 완료하였습니다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기존에 발표 전까지 설계 단계를 완료하는 것이 목표 였으나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중간고사 및 개인 일정으로 인해 살짝 </a:t>
            </a:r>
            <a:r>
              <a:rPr kumimoji="1" lang="ko-KR" altLang="en-US" dirty="0" err="1"/>
              <a:t>딜레이되었습니다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설계 단계에서 필요한 회의는 전부 완료된 상태이며 현재 산출물 작성 중에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설계 단계가 완료되면 보시는 바와 같이 </a:t>
            </a:r>
            <a:r>
              <a:rPr kumimoji="1" lang="ko-KR" altLang="en-US" dirty="0" err="1"/>
              <a:t>구현단계와</a:t>
            </a:r>
            <a:r>
              <a:rPr kumimoji="1" lang="ko-KR" altLang="en-US" dirty="0"/>
              <a:t> 시험 단계를 거칠 예정입니다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2266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</a:t>
            </a:r>
            <a:r>
              <a:rPr kumimoji="1" lang="ko-KR" altLang="en-US"/>
              <a:t> 프로젝트의 일정은 다음과 같습니다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ore-KR" altLang="en-US" dirty="0"/>
              <a:t>제안</a:t>
            </a:r>
            <a:r>
              <a:rPr kumimoji="1" lang="ko-KR" altLang="en-US"/>
              <a:t> 단계와 분석 단계를 완료하였습니다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기존에 발표 전까지 설계 단계를 완료하는 것이 목표 였으나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중간고사 및 개인 일정으로 인해 살짝 </a:t>
            </a:r>
            <a:r>
              <a:rPr kumimoji="1" lang="ko-KR" altLang="en-US" dirty="0" err="1"/>
              <a:t>딜레이되었습니다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설계 단계에서 필요한 회의는 전부 완료된 상태이며 현재 산출물 작성 중에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설계 단계가 완료되면 보시는 바와 같이 </a:t>
            </a:r>
            <a:r>
              <a:rPr kumimoji="1" lang="ko-KR" altLang="en-US" dirty="0" err="1"/>
              <a:t>구현단계와</a:t>
            </a:r>
            <a:r>
              <a:rPr kumimoji="1" lang="ko-KR" altLang="en-US" dirty="0"/>
              <a:t> 시험 단계를 거칠 예정입니다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95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</a:t>
            </a:r>
            <a:r>
              <a:rPr kumimoji="1" lang="ko-KR" altLang="en-US"/>
              <a:t> 프로젝트의 일정은 다음과 같습니다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ore-KR" altLang="en-US" dirty="0"/>
              <a:t>제안</a:t>
            </a:r>
            <a:r>
              <a:rPr kumimoji="1" lang="ko-KR" altLang="en-US"/>
              <a:t> 단계와 분석 단계를 완료하였습니다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기존에 발표 전까지 설계 단계를 완료하는 것이 목표 였으나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중간고사 및 개인 일정으로 인해 살짝 </a:t>
            </a:r>
            <a:r>
              <a:rPr kumimoji="1" lang="ko-KR" altLang="en-US" dirty="0" err="1"/>
              <a:t>딜레이되었습니다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설계 단계에서 필요한 회의는 전부 완료된 상태이며 현재 산출물 작성 중에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설계 단계가 완료되면 보시는 바와 같이 </a:t>
            </a:r>
            <a:r>
              <a:rPr kumimoji="1" lang="ko-KR" altLang="en-US" dirty="0" err="1"/>
              <a:t>구현단계와</a:t>
            </a:r>
            <a:r>
              <a:rPr kumimoji="1" lang="ko-KR" altLang="en-US" dirty="0"/>
              <a:t> 시험 단계를 거칠 예정입니다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5460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애플리케이션의 전체적인 구성 클래스 다이어그램을 통해 설명 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3746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애플리케이션의 전체적인 구성 클래스 다이어그램을 통해 설명 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828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</a:t>
            </a:r>
            <a:r>
              <a:rPr kumimoji="1" lang="ko-KR" altLang="en-US"/>
              <a:t> 프로젝트의 일정은 다음과 같습니다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ore-KR" altLang="en-US" dirty="0"/>
              <a:t>제안</a:t>
            </a:r>
            <a:r>
              <a:rPr kumimoji="1" lang="ko-KR" altLang="en-US"/>
              <a:t> 단계와 분석 단계를 완료하였습니다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기존에 발표 전까지 설계 단계를 완료하는 것이 목표 였으나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중간고사 및 개인 일정으로 인해 살짝 </a:t>
            </a:r>
            <a:r>
              <a:rPr kumimoji="1" lang="ko-KR" altLang="en-US" dirty="0" err="1"/>
              <a:t>딜레이되었습니다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설계 단계에서 필요한 회의는 전부 완료된 상태이며 현재 산출물 작성 중에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설계 단계가 완료되면 보시는 바와 같이 </a:t>
            </a:r>
            <a:r>
              <a:rPr kumimoji="1" lang="ko-KR" altLang="en-US" dirty="0" err="1"/>
              <a:t>구현단계와</a:t>
            </a:r>
            <a:r>
              <a:rPr kumimoji="1" lang="ko-KR" altLang="en-US" dirty="0"/>
              <a:t> 시험 단계를 거칠 예정입니다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89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저희는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현직</a:t>
            </a:r>
            <a:r>
              <a:rPr kumimoji="1" lang="ko-KR" altLang="en-US" dirty="0"/>
              <a:t> 간호사분과 인터뷰를 진행하였습니다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간호사분은 전자의무기록 상 환자의 정보가 흩어져 있어 환자 파악이 힘들고</a:t>
            </a:r>
            <a:endParaRPr kumimoji="1" lang="en-US" altLang="ko-KR" dirty="0"/>
          </a:p>
          <a:p>
            <a:r>
              <a:rPr kumimoji="1" lang="ko-KR" altLang="en-US" dirty="0"/>
              <a:t>인수인계 과정에서 많은 양으로 인한 누락과 왜곡이 발생하여 이로 인해 근무 시간 초과가 빈번하다고 합니다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472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뉴스</a:t>
            </a:r>
            <a:r>
              <a:rPr kumimoji="1" lang="ko-KR" altLang="en-US" dirty="0"/>
              <a:t> 기사를 인용하자면 밤샘 근무와 낮 근무가 불규칙하게 배치되는 경우를 헬 </a:t>
            </a:r>
            <a:r>
              <a:rPr kumimoji="1" lang="ko-KR" altLang="en-US" dirty="0" err="1"/>
              <a:t>듀티라고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칭한다합니다</a:t>
            </a:r>
            <a:r>
              <a:rPr kumimoji="1" lang="en-US" altLang="ko-KR" dirty="0"/>
              <a:t>.</a:t>
            </a:r>
          </a:p>
          <a:p>
            <a:r>
              <a:rPr kumimoji="1" lang="ko-Kore-KR" altLang="en-US" dirty="0"/>
              <a:t>이는</a:t>
            </a:r>
            <a:r>
              <a:rPr kumimoji="1" lang="ko-KR" altLang="en-US" dirty="0"/>
              <a:t> 병원 규모에 가릴 것 없이 발생하며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lang="en-US" altLang="ko-KR" sz="1200" dirty="0"/>
              <a:t>1</a:t>
            </a:r>
            <a:r>
              <a:rPr lang="ko-KR" altLang="en-US" sz="1200" dirty="0"/>
              <a:t>시간씩 일찍 나와 준비를 해야 하기도 하고</a:t>
            </a:r>
            <a:r>
              <a:rPr lang="en-US" altLang="ko-KR" sz="1200" dirty="0"/>
              <a:t>, </a:t>
            </a:r>
            <a:r>
              <a:rPr lang="ko-KR" altLang="en-US" sz="1200" dirty="0"/>
              <a:t>오버타임이 </a:t>
            </a:r>
            <a:r>
              <a:rPr lang="en-US" altLang="ko-KR" sz="1200" dirty="0"/>
              <a:t>2</a:t>
            </a:r>
            <a:r>
              <a:rPr lang="ko-KR" altLang="en-US" sz="1200" dirty="0"/>
              <a:t>시간 넘는 경우도 여전히 적지 </a:t>
            </a:r>
            <a:r>
              <a:rPr lang="ko-KR" altLang="en-US" sz="1200" dirty="0" err="1"/>
              <a:t>않다”는</a:t>
            </a:r>
            <a:r>
              <a:rPr lang="ko-KR" altLang="en-US" sz="1200" dirty="0"/>
              <a:t> 게 공통된 </a:t>
            </a:r>
            <a:r>
              <a:rPr lang="ko-KR" altLang="en-US" sz="1200" dirty="0" err="1"/>
              <a:t>의견이라합니다</a:t>
            </a:r>
            <a:r>
              <a:rPr lang="en-US" altLang="ko-KR" sz="1200" dirty="0"/>
              <a:t>.</a:t>
            </a:r>
            <a:endParaRPr kumimoji="1" lang="en-US" altLang="ko-Kore-KR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754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또</a:t>
            </a:r>
            <a:r>
              <a:rPr kumimoji="1" lang="ko-KR" altLang="en-US" dirty="0"/>
              <a:t> 간호사 문제라고 하면 비교적 최근에 일어난 의료사고가 떠오릅니다</a:t>
            </a:r>
            <a:r>
              <a:rPr kumimoji="1" lang="en-US" altLang="ko-KR" dirty="0"/>
              <a:t>,</a:t>
            </a:r>
          </a:p>
          <a:p>
            <a:r>
              <a:rPr kumimoji="1" lang="ko-Kore-KR" altLang="en-US" dirty="0"/>
              <a:t>코로나</a:t>
            </a:r>
            <a:r>
              <a:rPr kumimoji="1" lang="ko-KR" altLang="en-US" dirty="0"/>
              <a:t> 확진 판정을 받은 영아가 잘못된 투약으로 인해 사망한 사고입니다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20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앞서</a:t>
            </a:r>
            <a:r>
              <a:rPr kumimoji="1" lang="ko-KR" altLang="en-US" dirty="0"/>
              <a:t> 말씀드린 문제들과 사례를 분석해 보았을 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이는</a:t>
            </a:r>
            <a:endParaRPr kumimoji="1" lang="en-US" altLang="ko-KR" dirty="0"/>
          </a:p>
          <a:p>
            <a:r>
              <a:rPr kumimoji="1" lang="en-US" altLang="ko-KR" dirty="0"/>
              <a:t>1.</a:t>
            </a:r>
            <a:r>
              <a:rPr kumimoji="1" lang="ko-KR" altLang="en-US" dirty="0"/>
              <a:t> 인수인계 교육 및 정리 형식에서의 표준지침 부재</a:t>
            </a:r>
            <a:endParaRPr kumimoji="1" lang="en-US" altLang="ko-KR" dirty="0"/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담당 환자정보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인수인계 업무 기억의 불확실성</a:t>
            </a:r>
            <a:endParaRPr kumimoji="1" lang="en-US" altLang="ko-KR" dirty="0"/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교대 근무 시 업무 불편성과 비효율성</a:t>
            </a:r>
            <a:endParaRPr kumimoji="1" lang="en-US" altLang="ko-KR" dirty="0"/>
          </a:p>
          <a:p>
            <a:r>
              <a:rPr kumimoji="1" lang="en-US" altLang="ko-KR" dirty="0"/>
              <a:t>4.</a:t>
            </a:r>
            <a:r>
              <a:rPr kumimoji="1" lang="ko-KR" altLang="en-US" dirty="0"/>
              <a:t> 근무 배정 시 의견 수렴이 부족</a:t>
            </a:r>
            <a:endParaRPr kumimoji="1" lang="en-US" altLang="ko-KR" dirty="0"/>
          </a:p>
          <a:p>
            <a:r>
              <a:rPr kumimoji="1" lang="ko-KR" altLang="en-US" dirty="0" err="1"/>
              <a:t>으로인해</a:t>
            </a:r>
            <a:r>
              <a:rPr kumimoji="1" lang="ko-KR" altLang="en-US" dirty="0"/>
              <a:t> 발생되는 것으로 파악되었습니다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099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때문에</a:t>
            </a:r>
            <a:r>
              <a:rPr kumimoji="1" lang="ko-KR" altLang="en-US" dirty="0"/>
              <a:t> 저희는 </a:t>
            </a:r>
            <a:r>
              <a:rPr kumimoji="1" lang="ko-KR" altLang="en-US" dirty="0" err="1"/>
              <a:t>널포유</a:t>
            </a:r>
            <a:r>
              <a:rPr kumimoji="1" lang="ko-KR" altLang="en-US" dirty="0"/>
              <a:t> </a:t>
            </a:r>
            <a:r>
              <a:rPr kumimoji="1" lang="en-US" altLang="ko-KR" dirty="0"/>
              <a:t>1.0</a:t>
            </a:r>
            <a:r>
              <a:rPr kumimoji="1" lang="ko-KR" altLang="en-US" dirty="0"/>
              <a:t> 버전에서 기존 기능을 업그레이드 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기능을 추가하여 이를 해결하고자 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ko-KR"/>
              <a:t>2022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884B2-92DA-48F8-94E8-7DA37CFD8E6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462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BB04B-342C-DC40-B2E6-41B965E96A15}" type="datetime1">
              <a:rPr lang="ko-KR" altLang="en-US" smtClean="0"/>
              <a:t>2022. 6. 20.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F2E-8046-4767-A1A0-D4DCE1B850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170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EA6A5-B374-AD4E-B968-1F9DAAC3512E}" type="datetime1">
              <a:rPr lang="ko-KR" altLang="en-US" smtClean="0"/>
              <a:t>2022. 6. 20.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F2E-8046-4767-A1A0-D4DCE1B850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852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0636E-D50E-4D47-A9A5-A9732E2A8F2A}" type="datetime1">
              <a:rPr lang="ko-KR" altLang="en-US" smtClean="0"/>
              <a:t>2022. 6. 20.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F2E-8046-4767-A1A0-D4DCE1B850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9909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3223E-046A-774D-8B06-2DE435D7D7A9}" type="datetime1">
              <a:rPr lang="ko-KR" altLang="en-US" smtClean="0"/>
              <a:t>2022. 6. 20.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FD84-E87E-40EC-A9AE-06FE17AC15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477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0D0F7-A675-6146-836F-DE6F8965B1C5}" type="datetime1">
              <a:rPr lang="ko-KR" altLang="en-US" smtClean="0"/>
              <a:t>2022. 6. 20.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F2E-8046-4767-A1A0-D4DCE1B850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48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AB2D-A969-0D44-92E7-7A0FAD72BA18}" type="datetime1">
              <a:rPr lang="ko-KR" altLang="en-US" smtClean="0"/>
              <a:t>2022. 6. 20.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F2E-8046-4767-A1A0-D4DCE1B850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507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F3EB-C06E-A14F-8DCE-03D8424EAB65}" type="datetime1">
              <a:rPr lang="ko-KR" altLang="en-US" smtClean="0"/>
              <a:t>2022. 6. 20.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F2E-8046-4767-A1A0-D4DCE1B850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056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7C2DF-16A7-554F-923A-F36925C905C4}" type="datetime1">
              <a:rPr lang="ko-KR" altLang="en-US" smtClean="0"/>
              <a:t>2022. 6. 20.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F2E-8046-4767-A1A0-D4DCE1B850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086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5A4D1-2E85-0C4C-964D-62FA1C2BB3AC}" type="datetime1">
              <a:rPr lang="ko-KR" altLang="en-US" smtClean="0"/>
              <a:t>2022. 6. 20.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F2E-8046-4767-A1A0-D4DCE1B850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64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19744-FD79-3A48-AA79-DD35830083CF}" type="datetime1">
              <a:rPr lang="ko-KR" altLang="en-US" smtClean="0"/>
              <a:t>2022. 6. 20.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F2E-8046-4767-A1A0-D4DCE1B850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298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80FB2-4F04-2146-B49D-EBDC2276ACFF}" type="datetime1">
              <a:rPr lang="ko-KR" altLang="en-US" smtClean="0"/>
              <a:t>2022. 6. 20.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F2E-8046-4767-A1A0-D4DCE1B850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833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38D59-AB4C-644E-88F3-7FFE6748685A}" type="datetime1">
              <a:rPr lang="ko-KR" altLang="en-US" smtClean="0"/>
              <a:t>2022. 6. 20.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F2E-8046-4767-A1A0-D4DCE1B850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47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F2D02-5C6B-5145-8D2D-30C50567E89C}" type="datetime1">
              <a:rPr lang="ko-KR" altLang="en-US" smtClean="0"/>
              <a:t>2022. 6. 20.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118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A7F2E-8046-4767-A1A0-D4DCE1B850F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날짜 개체 틀 3"/>
          <p:cNvSpPr txBox="1">
            <a:spLocks/>
          </p:cNvSpPr>
          <p:nvPr userDrawn="1"/>
        </p:nvSpPr>
        <p:spPr>
          <a:xfrm>
            <a:off x="133350" y="9525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+mn-ea"/>
              </a:rPr>
              <a:t>■ </a:t>
            </a:r>
            <a:r>
              <a:rPr lang="en-US" altLang="ko-KR" sz="1000" dirty="0"/>
              <a:t>2022 </a:t>
            </a:r>
            <a:r>
              <a:rPr lang="ko-KR" altLang="en-US" sz="1000" dirty="0" err="1"/>
              <a:t>널포유</a:t>
            </a:r>
            <a:r>
              <a:rPr lang="en-US" altLang="ko-KR" sz="1000" dirty="0"/>
              <a:t>(Nurse For U) 2.0 </a:t>
            </a:r>
            <a:r>
              <a:rPr lang="ko-KR" altLang="en-US" sz="1000" dirty="0"/>
              <a:t>프로젝트 중간발표</a:t>
            </a:r>
          </a:p>
        </p:txBody>
      </p:sp>
    </p:spTree>
    <p:extLst>
      <p:ext uri="{BB962C8B-B14F-4D97-AF65-F5344CB8AC3E}">
        <p14:creationId xmlns:p14="http://schemas.microsoft.com/office/powerpoint/2010/main" val="2484683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55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5.png"/><Relationship Id="rId7" Type="http://schemas.microsoft.com/office/2007/relationships/hdphoto" Target="../media/hdphoto5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.png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14.pn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14.pn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14.pn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14.pn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14.pn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4.png"/><Relationship Id="rId7" Type="http://schemas.openxmlformats.org/officeDocument/2006/relationships/image" Target="../media/image4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9.svg"/><Relationship Id="rId5" Type="http://schemas.openxmlformats.org/officeDocument/2006/relationships/image" Target="../media/image15.png"/><Relationship Id="rId10" Type="http://schemas.openxmlformats.org/officeDocument/2006/relationships/image" Target="../media/image48.png"/><Relationship Id="rId4" Type="http://schemas.openxmlformats.org/officeDocument/2006/relationships/image" Target="../media/image3.png"/><Relationship Id="rId9" Type="http://schemas.microsoft.com/office/2007/relationships/hdphoto" Target="../media/hdphoto6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5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5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4.pn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10" Type="http://schemas.microsoft.com/office/2007/relationships/hdphoto" Target="../media/hdphoto7.wdp"/><Relationship Id="rId4" Type="http://schemas.openxmlformats.org/officeDocument/2006/relationships/image" Target="../media/image3.png"/><Relationship Id="rId9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14.pn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image" Target="../media/image3.png"/><Relationship Id="rId5" Type="http://schemas.openxmlformats.org/officeDocument/2006/relationships/image" Target="../media/image15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4.pn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4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4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10" Type="http://schemas.openxmlformats.org/officeDocument/2006/relationships/image" Target="../media/image67.png"/><Relationship Id="rId4" Type="http://schemas.openxmlformats.org/officeDocument/2006/relationships/image" Target="../media/image3.png"/><Relationship Id="rId9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4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4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www.khan.co.kr/national/incident/article/202204280941001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sisajournal.com/news/articleView.html?idxno=173936" TargetMode="External"/><Relationship Id="rId5" Type="http://schemas.openxmlformats.org/officeDocument/2006/relationships/hyperlink" Target="http://weekly.khan.co.kr/khnm.html?mode=view&amp;art_id=202105211335551" TargetMode="External"/><Relationship Id="rId4" Type="http://schemas.openxmlformats.org/officeDocument/2006/relationships/image" Target="../media/image1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80537" y="-2413839"/>
            <a:ext cx="6270375" cy="9843053"/>
            <a:chOff x="11670805" y="-3620759"/>
            <a:chExt cx="9405562" cy="147645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8880000">
              <a:off x="11670805" y="-3620759"/>
              <a:ext cx="9405562" cy="1476458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9448235-5D04-4473-A1D5-BB0D3A0C7271}"/>
              </a:ext>
            </a:extLst>
          </p:cNvPr>
          <p:cNvSpPr txBox="1"/>
          <p:nvPr/>
        </p:nvSpPr>
        <p:spPr>
          <a:xfrm>
            <a:off x="3911601" y="3013120"/>
            <a:ext cx="191568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33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Nurse For U</a:t>
            </a:r>
            <a:endParaRPr lang="ko-KR" altLang="en-US" sz="2133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/>
          <p:cNvGrpSpPr>
            <a:grpSpLocks noChangeAspect="1"/>
          </p:cNvGrpSpPr>
          <p:nvPr/>
        </p:nvGrpSpPr>
        <p:grpSpPr>
          <a:xfrm>
            <a:off x="965200" y="1908292"/>
            <a:ext cx="3214649" cy="1847759"/>
            <a:chOff x="1447800" y="2862438"/>
            <a:chExt cx="3232979" cy="1858294"/>
          </a:xfrm>
        </p:grpSpPr>
        <p:pic>
          <p:nvPicPr>
            <p:cNvPr id="11" name="Picture 286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800" y="2862438"/>
              <a:ext cx="2572385" cy="1792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E93AC091-B91B-46A3-8646-50F7300ACC65}"/>
                </a:ext>
              </a:extLst>
            </p:cNvPr>
            <p:cNvSpPr txBox="1"/>
            <p:nvPr/>
          </p:nvSpPr>
          <p:spPr>
            <a:xfrm>
              <a:off x="3812099" y="3918092"/>
              <a:ext cx="868680" cy="8026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2400" b="1" dirty="0">
                  <a:solidFill>
                    <a:srgbClr val="233C60"/>
                  </a:solidFill>
                  <a:effectLst>
                    <a:outerShdw blurRad="38100" dist="38100" dir="2700000" algn="tl">
                      <a:srgbClr val="000000">
                        <a:alpha val="43000"/>
                      </a:srgbClr>
                    </a:outerShdw>
                    <a:reflection blurRad="101600" stA="76000" endPos="35000" dir="5400000" sy="-100000" algn="bl"/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2.0</a:t>
              </a:r>
              <a:endPara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219200" y="5011572"/>
            <a:ext cx="3569233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팀명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: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코드널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팀원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권익현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김미래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김현지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이정훈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이준용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작성일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: 2022. 06. 18.(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토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버전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: 1.0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F2E-8046-4767-A1A0-D4DCE1B850F2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158018" y="3262798"/>
            <a:ext cx="6692858" cy="713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spc="-150" dirty="0"/>
              <a:t>전자의무기록 기반 간호사 업무 보조 애플리케이션</a:t>
            </a:r>
          </a:p>
        </p:txBody>
      </p:sp>
    </p:spTree>
    <p:extLst>
      <p:ext uri="{BB962C8B-B14F-4D97-AF65-F5344CB8AC3E}">
        <p14:creationId xmlns:p14="http://schemas.microsoft.com/office/powerpoint/2010/main" val="1344074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FFBB7CC4-EC7C-416C-ADEF-14170462F42A}"/>
              </a:ext>
            </a:extLst>
          </p:cNvPr>
          <p:cNvSpPr txBox="1"/>
          <p:nvPr/>
        </p:nvSpPr>
        <p:spPr>
          <a:xfrm>
            <a:off x="9085943" y="415804"/>
            <a:ext cx="2844800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1-2 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주제 배경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FD84-E87E-40EC-A9AE-06FE17AC1531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7EE7C8-4DB6-63BE-F95D-6A690DA16196}"/>
              </a:ext>
            </a:extLst>
          </p:cNvPr>
          <p:cNvSpPr txBox="1"/>
          <p:nvPr/>
        </p:nvSpPr>
        <p:spPr>
          <a:xfrm>
            <a:off x="702704" y="728099"/>
            <a:ext cx="648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문제 해결 방안 정의</a:t>
            </a:r>
            <a:r>
              <a:rPr lang="en-US" altLang="ko-KR" sz="3600" b="1" dirty="0"/>
              <a:t>(How)</a:t>
            </a:r>
            <a:endParaRPr lang="ko-KR" altLang="en-US" sz="3600" b="1" dirty="0"/>
          </a:p>
        </p:txBody>
      </p: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57F7D4F3-734B-6079-9258-9CBB575C3B09}"/>
              </a:ext>
            </a:extLst>
          </p:cNvPr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7838FA66-D62F-5DC0-F1A2-14A3B7C7F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pic>
        <p:nvPicPr>
          <p:cNvPr id="32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8841" y="1580709"/>
            <a:ext cx="11924449" cy="439264"/>
          </a:xfrm>
          <a:prstGeom prst="rect">
            <a:avLst/>
          </a:prstGeom>
        </p:spPr>
      </p:pic>
      <p:pic>
        <p:nvPicPr>
          <p:cNvPr id="33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4957" y="1580713"/>
            <a:ext cx="2384633" cy="43926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405125" y="163106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인수인계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58841" y="2236907"/>
            <a:ext cx="4865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팀 담당환자에 대한 인수인계 공유 가능 </a:t>
            </a: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“</a:t>
            </a: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</a:rPr>
              <a:t>맞춤형</a:t>
            </a: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”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8841" y="5159518"/>
            <a:ext cx="11924449" cy="439264"/>
          </a:xfrm>
          <a:prstGeom prst="rect">
            <a:avLst/>
          </a:prstGeom>
        </p:spPr>
      </p:pic>
      <p:pic>
        <p:nvPicPr>
          <p:cNvPr id="44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4957" y="5159522"/>
            <a:ext cx="2384633" cy="439264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1163872" y="5209873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근무 스케줄러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F8F40E2-2DFD-0786-05BB-DDDE46EF5C62}"/>
              </a:ext>
            </a:extLst>
          </p:cNvPr>
          <p:cNvGrpSpPr/>
          <p:nvPr/>
        </p:nvGrpSpPr>
        <p:grpSpPr>
          <a:xfrm>
            <a:off x="734957" y="3965345"/>
            <a:ext cx="11948333" cy="961950"/>
            <a:chOff x="734957" y="2790580"/>
            <a:chExt cx="11948333" cy="961950"/>
          </a:xfrm>
        </p:grpSpPr>
        <p:pic>
          <p:nvPicPr>
            <p:cNvPr id="36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8841" y="2790580"/>
              <a:ext cx="11924449" cy="439264"/>
            </a:xfrm>
            <a:prstGeom prst="rect">
              <a:avLst/>
            </a:prstGeom>
          </p:spPr>
        </p:pic>
        <p:pic>
          <p:nvPicPr>
            <p:cNvPr id="37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4957" y="2790584"/>
              <a:ext cx="2384633" cy="4392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1405125" y="284093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err="1">
                  <a:solidFill>
                    <a:schemeClr val="bg1"/>
                  </a:solidFill>
                </a:rPr>
                <a:t>투약관리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58841" y="3413976"/>
              <a:ext cx="79993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-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투약 관리 시스템 제공 및 투약 기본 원칙 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‘5 Right’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준수 및 기록 가능 </a:t>
              </a:r>
              <a:r>
                <a:rPr lang="en-US" altLang="ko-KR" sz="1600" b="1" dirty="0">
                  <a:solidFill>
                    <a:schemeClr val="bg2">
                      <a:lumMod val="25000"/>
                    </a:schemeClr>
                  </a:solidFill>
                </a:rPr>
                <a:t>“</a:t>
              </a:r>
              <a:r>
                <a:rPr lang="ko-KR" altLang="en-US" sz="1600" b="1" dirty="0">
                  <a:solidFill>
                    <a:schemeClr val="bg2">
                      <a:lumMod val="25000"/>
                    </a:schemeClr>
                  </a:solidFill>
                </a:rPr>
                <a:t>신뢰성</a:t>
              </a:r>
              <a:r>
                <a:rPr lang="en-US" altLang="ko-KR" sz="1600" b="1" dirty="0">
                  <a:solidFill>
                    <a:schemeClr val="bg2">
                      <a:lumMod val="25000"/>
                    </a:schemeClr>
                  </a:solidFill>
                </a:rPr>
                <a:t>”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E1EBA41-5E07-5F31-996B-E1BA1D975A77}"/>
              </a:ext>
            </a:extLst>
          </p:cNvPr>
          <p:cNvGrpSpPr/>
          <p:nvPr/>
        </p:nvGrpSpPr>
        <p:grpSpPr>
          <a:xfrm>
            <a:off x="734957" y="2811401"/>
            <a:ext cx="11948333" cy="961950"/>
            <a:chOff x="734957" y="4000451"/>
            <a:chExt cx="11948333" cy="961950"/>
          </a:xfrm>
        </p:grpSpPr>
        <p:pic>
          <p:nvPicPr>
            <p:cNvPr id="40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8841" y="4000451"/>
              <a:ext cx="11924449" cy="439264"/>
            </a:xfrm>
            <a:prstGeom prst="rect">
              <a:avLst/>
            </a:prstGeom>
          </p:spPr>
        </p:pic>
        <p:pic>
          <p:nvPicPr>
            <p:cNvPr id="41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4957" y="4000455"/>
              <a:ext cx="2384633" cy="439264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1147842" y="4050806"/>
              <a:ext cx="15199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err="1">
                  <a:solidFill>
                    <a:schemeClr val="bg1"/>
                  </a:solidFill>
                </a:rPr>
                <a:t>클라우드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EMR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58841" y="4623847"/>
              <a:ext cx="56140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-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한 눈에 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EMR(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전자의무기록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</a:rPr>
                <a:t>)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</a:rPr>
                <a:t>의 정보를 확인 가능 </a:t>
              </a:r>
              <a:r>
                <a:rPr lang="en-US" altLang="ko-KR" sz="1600" b="1" dirty="0">
                  <a:solidFill>
                    <a:schemeClr val="bg2">
                      <a:lumMod val="25000"/>
                    </a:schemeClr>
                  </a:solidFill>
                </a:rPr>
                <a:t>“</a:t>
              </a:r>
              <a:r>
                <a:rPr lang="ko-KR" altLang="en-US" sz="1600" b="1" dirty="0">
                  <a:solidFill>
                    <a:schemeClr val="bg2">
                      <a:lumMod val="25000"/>
                    </a:schemeClr>
                  </a:solidFill>
                </a:rPr>
                <a:t>가시성</a:t>
              </a:r>
              <a:r>
                <a:rPr lang="en-US" altLang="ko-KR" sz="1600" b="1" dirty="0">
                  <a:solidFill>
                    <a:schemeClr val="bg2">
                      <a:lumMod val="25000"/>
                    </a:schemeClr>
                  </a:solidFill>
                </a:rPr>
                <a:t>”</a:t>
              </a:r>
              <a:endParaRPr lang="ko-KR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758841" y="5782918"/>
            <a:ext cx="41184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최적화 스케줄링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,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근무표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짜기의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“</a:t>
            </a: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</a:rPr>
              <a:t>자동화</a:t>
            </a: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”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139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FD84-E87E-40EC-A9AE-06FE17AC1531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7EE7C8-4DB6-63BE-F95D-6A690DA16196}"/>
              </a:ext>
            </a:extLst>
          </p:cNvPr>
          <p:cNvSpPr txBox="1"/>
          <p:nvPr/>
        </p:nvSpPr>
        <p:spPr>
          <a:xfrm>
            <a:off x="702704" y="728099"/>
            <a:ext cx="648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프로젝트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목적</a:t>
            </a:r>
          </a:p>
        </p:txBody>
      </p: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57F7D4F3-734B-6079-9258-9CBB575C3B09}"/>
              </a:ext>
            </a:extLst>
          </p:cNvPr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7838FA66-D62F-5DC0-F1A2-14A3B7C7F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sp>
        <p:nvSpPr>
          <p:cNvPr id="12" name="Google Shape;294;p17">
            <a:extLst>
              <a:ext uri="{FF2B5EF4-FFF2-40B4-BE49-F238E27FC236}">
                <a16:creationId xmlns:a16="http://schemas.microsoft.com/office/drawing/2014/main" id="{FC730D5F-EF85-A8FE-FC7A-027EB5F309EF}"/>
              </a:ext>
            </a:extLst>
          </p:cNvPr>
          <p:cNvSpPr txBox="1"/>
          <p:nvPr/>
        </p:nvSpPr>
        <p:spPr>
          <a:xfrm>
            <a:off x="2351619" y="3628006"/>
            <a:ext cx="10138827" cy="553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ko-KR" altLang="en-US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정보의 접근성 증진</a:t>
            </a:r>
            <a:endParaRPr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앱 서비스 이용 시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휴대폰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태블릿 등 모바일 환경에서 사용이 가능해 정보의 접근성이 증진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 </a:t>
            </a:r>
            <a:endParaRPr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pic>
        <p:nvPicPr>
          <p:cNvPr id="13" name="Google Shape;295;p17">
            <a:extLst>
              <a:ext uri="{FF2B5EF4-FFF2-40B4-BE49-F238E27FC236}">
                <a16:creationId xmlns:a16="http://schemas.microsoft.com/office/drawing/2014/main" id="{A7B9F54E-22AF-BC79-D8EE-263E0D8DB9B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69701" y="3533247"/>
            <a:ext cx="764105" cy="79663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291;p17">
            <a:extLst>
              <a:ext uri="{FF2B5EF4-FFF2-40B4-BE49-F238E27FC236}">
                <a16:creationId xmlns:a16="http://schemas.microsoft.com/office/drawing/2014/main" id="{9D11C526-E55F-8F5D-00E9-3BCF6E7F8710}"/>
              </a:ext>
            </a:extLst>
          </p:cNvPr>
          <p:cNvSpPr txBox="1"/>
          <p:nvPr/>
        </p:nvSpPr>
        <p:spPr>
          <a:xfrm>
            <a:off x="2351619" y="2401179"/>
            <a:ext cx="9840381" cy="553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ko-KR" altLang="en-US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확실하고 정확한 정보 제공</a:t>
            </a:r>
            <a:endParaRPr sz="16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병원 의무기록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시스템과 연동해 신뢰할 수 있는 출처로부터 환자의 정보를 정확하게 제공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endParaRPr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pic>
        <p:nvPicPr>
          <p:cNvPr id="17" name="Google Shape;292;p17">
            <a:extLst>
              <a:ext uri="{FF2B5EF4-FFF2-40B4-BE49-F238E27FC236}">
                <a16:creationId xmlns:a16="http://schemas.microsoft.com/office/drawing/2014/main" id="{74439ADF-3FB7-F063-01F7-EF42ADEA412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58259" y="2223320"/>
            <a:ext cx="775144" cy="81303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293;p17">
            <a:extLst>
              <a:ext uri="{FF2B5EF4-FFF2-40B4-BE49-F238E27FC236}">
                <a16:creationId xmlns:a16="http://schemas.microsoft.com/office/drawing/2014/main" id="{E8D58748-D3D3-0F60-856F-2E8249AB41BD}"/>
              </a:ext>
            </a:extLst>
          </p:cNvPr>
          <p:cNvSpPr txBox="1"/>
          <p:nvPr/>
        </p:nvSpPr>
        <p:spPr>
          <a:xfrm>
            <a:off x="2351619" y="4854833"/>
            <a:ext cx="7999146" cy="553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ko-KR" altLang="en-US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간호사의 편의성 증진</a:t>
            </a:r>
          </a:p>
          <a:p>
            <a:pPr>
              <a:buClr>
                <a:srgbClr val="000000"/>
              </a:buClr>
              <a:buSzPts val="2000"/>
            </a:pP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어플리케이션의 기능을 통해 업무 및 일정 관리 편의성 증진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BB7CC4-EC7C-416C-ADEF-14170462F42A}"/>
              </a:ext>
            </a:extLst>
          </p:cNvPr>
          <p:cNvSpPr txBox="1"/>
          <p:nvPr/>
        </p:nvSpPr>
        <p:spPr>
          <a:xfrm>
            <a:off x="9082989" y="414994"/>
            <a:ext cx="2844800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1-2 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주제 배경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1EDFF4-8658-9114-B804-B9256B5DCC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05" y="4747662"/>
            <a:ext cx="763702" cy="76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70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오른쪽 화살표 2"/>
          <p:cNvSpPr/>
          <p:nvPr/>
        </p:nvSpPr>
        <p:spPr>
          <a:xfrm>
            <a:off x="3035434" y="1764363"/>
            <a:ext cx="6363093" cy="39859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DE6D3CE-E02E-47A1-91A8-983E6AF0D481}"/>
              </a:ext>
            </a:extLst>
          </p:cNvPr>
          <p:cNvSpPr txBox="1"/>
          <p:nvPr/>
        </p:nvSpPr>
        <p:spPr>
          <a:xfrm>
            <a:off x="9085943" y="415804"/>
            <a:ext cx="2844800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1-3 </a:t>
            </a:r>
            <a:r>
              <a:rPr lang="ko-KR" altLang="en-US" sz="1067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널포유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2.0 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변경사항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87009" y="678856"/>
            <a:ext cx="4395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/>
              <a:t>널포유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2.0 </a:t>
            </a:r>
            <a:r>
              <a:rPr lang="ko-KR" altLang="en-US" sz="3600" b="1" dirty="0"/>
              <a:t>변경사항</a:t>
            </a:r>
          </a:p>
        </p:txBody>
      </p:sp>
      <p:pic>
        <p:nvPicPr>
          <p:cNvPr id="33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56569" y="2634249"/>
            <a:ext cx="2384633" cy="43926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310113" y="2684604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기능 추가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07D9A6F-EDFE-4635-8B75-BC68896F3E56}"/>
              </a:ext>
            </a:extLst>
          </p:cNvPr>
          <p:cNvSpPr txBox="1"/>
          <p:nvPr/>
        </p:nvSpPr>
        <p:spPr>
          <a:xfrm>
            <a:off x="5075743" y="3483003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48" name="Object 5">
            <a:extLst>
              <a:ext uri="{FF2B5EF4-FFF2-40B4-BE49-F238E27FC236}">
                <a16:creationId xmlns:a16="http://schemas.microsoft.com/office/drawing/2014/main" id="{37DEF8B5-D305-4543-AFFA-DCA0ADBC008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56568" y="3543379"/>
            <a:ext cx="2384633" cy="43926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3953752-F1F9-4DF9-B9EE-73D6DB3F9454}"/>
              </a:ext>
            </a:extLst>
          </p:cNvPr>
          <p:cNvSpPr txBox="1"/>
          <p:nvPr/>
        </p:nvSpPr>
        <p:spPr>
          <a:xfrm>
            <a:off x="4892884" y="360285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</a:rPr>
              <a:t>사용자 맞춤 제공</a:t>
            </a:r>
          </a:p>
        </p:txBody>
      </p:sp>
      <p:pic>
        <p:nvPicPr>
          <p:cNvPr id="56" name="Object 5">
            <a:extLst>
              <a:ext uri="{FF2B5EF4-FFF2-40B4-BE49-F238E27FC236}">
                <a16:creationId xmlns:a16="http://schemas.microsoft.com/office/drawing/2014/main" id="{52E64B8B-C4A1-408F-AC5A-594B6ED22B3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61509" y="4447782"/>
            <a:ext cx="2384633" cy="439264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2F681068-50E9-4ED6-9C6B-644812420756}"/>
              </a:ext>
            </a:extLst>
          </p:cNvPr>
          <p:cNvSpPr txBox="1"/>
          <p:nvPr/>
        </p:nvSpPr>
        <p:spPr>
          <a:xfrm>
            <a:off x="4871730" y="4516991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  </a:t>
            </a:r>
            <a:r>
              <a:rPr lang="ko-KR" altLang="en-US" sz="1600" b="1" dirty="0">
                <a:solidFill>
                  <a:schemeClr val="bg1"/>
                </a:solidFill>
              </a:rPr>
              <a:t>통합 인터페이스</a:t>
            </a:r>
            <a:r>
              <a:rPr lang="en-US" altLang="ko-KR" sz="1600" b="1" dirty="0">
                <a:solidFill>
                  <a:schemeClr val="bg1"/>
                </a:solidFill>
              </a:rPr>
              <a:t> 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351D207-7412-4AA8-88BD-50DA93FFD971}"/>
              </a:ext>
            </a:extLst>
          </p:cNvPr>
          <p:cNvGrpSpPr>
            <a:grpSpLocks noChangeAspect="1"/>
          </p:cNvGrpSpPr>
          <p:nvPr/>
        </p:nvGrpSpPr>
        <p:grpSpPr>
          <a:xfrm>
            <a:off x="1085565" y="2679916"/>
            <a:ext cx="10067203" cy="2150569"/>
            <a:chOff x="2009019" y="2318368"/>
            <a:chExt cx="6461859" cy="1380391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6A1FD59-6883-4460-8367-F89EB0FCFB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95743" y="2327052"/>
              <a:ext cx="2375135" cy="1371707"/>
              <a:chOff x="881435" y="2904474"/>
              <a:chExt cx="3274028" cy="1890852"/>
            </a:xfrm>
          </p:grpSpPr>
          <p:pic>
            <p:nvPicPr>
              <p:cNvPr id="79" name="Picture 286">
                <a:extLst>
                  <a:ext uri="{FF2B5EF4-FFF2-40B4-BE49-F238E27FC236}">
                    <a16:creationId xmlns:a16="http://schemas.microsoft.com/office/drawing/2014/main" id="{0382AA28-8934-45DC-A670-12111E1722B8}"/>
                  </a:ext>
                </a:extLst>
              </p:cNvPr>
              <p:cNvPicPr/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CrisscrossEtching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1435" y="2904474"/>
                <a:ext cx="2572384" cy="179261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0" name="TextBox 5">
                <a:extLst>
                  <a:ext uri="{FF2B5EF4-FFF2-40B4-BE49-F238E27FC236}">
                    <a16:creationId xmlns:a16="http://schemas.microsoft.com/office/drawing/2014/main" id="{921E2A51-8E07-45D0-B2C3-4E3BF2BCBA59}"/>
                  </a:ext>
                </a:extLst>
              </p:cNvPr>
              <p:cNvSpPr txBox="1"/>
              <p:nvPr/>
            </p:nvSpPr>
            <p:spPr>
              <a:xfrm>
                <a:off x="3270892" y="3913694"/>
                <a:ext cx="884571" cy="88163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3200" b="1" dirty="0">
                    <a:solidFill>
                      <a:srgbClr val="233C60"/>
                    </a:solidFill>
                    <a:effectLst>
                      <a:outerShdw blurRad="38100" dist="38100" dir="2700000" algn="tl">
                        <a:srgbClr val="000000">
                          <a:alpha val="43000"/>
                        </a:srgbClr>
                      </a:outerShdw>
                      <a:reflection blurRad="101600" stA="76000" endPos="35000" dir="5400000" sy="-100000" algn="bl"/>
                    </a:effectLst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2.0</a:t>
                </a:r>
                <a:endPara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endParaRPr>
              </a:p>
            </p:txBody>
          </p:sp>
        </p:grpSp>
        <p:pic>
          <p:nvPicPr>
            <p:cNvPr id="75" name="Picture 286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01A29F24-2005-4A41-AC54-F1B18E348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9019" y="2318368"/>
              <a:ext cx="1971695" cy="133298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F2E-8046-4767-A1A0-D4DCE1B850F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594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87009" y="678856"/>
            <a:ext cx="4395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/>
              <a:t>널포유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2.0 </a:t>
            </a:r>
            <a:r>
              <a:rPr lang="ko-KR" altLang="en-US" sz="3600" b="1" dirty="0"/>
              <a:t>변경사항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A0424B4-4943-4235-8488-543FE9264CCE}"/>
              </a:ext>
            </a:extLst>
          </p:cNvPr>
          <p:cNvSpPr txBox="1"/>
          <p:nvPr/>
        </p:nvSpPr>
        <p:spPr>
          <a:xfrm>
            <a:off x="8023925" y="6625933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품질관리 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E6D3CE-E02E-47A1-91A8-983E6AF0D481}"/>
              </a:ext>
            </a:extLst>
          </p:cNvPr>
          <p:cNvSpPr txBox="1"/>
          <p:nvPr/>
        </p:nvSpPr>
        <p:spPr>
          <a:xfrm>
            <a:off x="9085943" y="415804"/>
            <a:ext cx="2844800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1-3 </a:t>
            </a:r>
            <a:r>
              <a:rPr lang="ko-KR" altLang="en-US" sz="1067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널포유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2.0 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변경사항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F2E-8046-4767-A1A0-D4DCE1B850F2}" type="slidenum">
              <a:rPr lang="ko-KR" altLang="en-US" smtClean="0"/>
              <a:t>13</a:t>
            </a:fld>
            <a:endParaRPr lang="ko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A9FF8A80-BEFC-578C-E273-2BB7CDC3BD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036197"/>
              </p:ext>
            </p:extLst>
          </p:nvPr>
        </p:nvGraphicFramePr>
        <p:xfrm>
          <a:off x="1600732" y="2212031"/>
          <a:ext cx="8990536" cy="35199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47634">
                  <a:extLst>
                    <a:ext uri="{9D8B030D-6E8A-4147-A177-3AD203B41FA5}">
                      <a16:colId xmlns:a16="http://schemas.microsoft.com/office/drawing/2014/main" val="3838627875"/>
                    </a:ext>
                  </a:extLst>
                </a:gridCol>
                <a:gridCol w="2247634">
                  <a:extLst>
                    <a:ext uri="{9D8B030D-6E8A-4147-A177-3AD203B41FA5}">
                      <a16:colId xmlns:a16="http://schemas.microsoft.com/office/drawing/2014/main" val="3933687051"/>
                    </a:ext>
                  </a:extLst>
                </a:gridCol>
                <a:gridCol w="2247634">
                  <a:extLst>
                    <a:ext uri="{9D8B030D-6E8A-4147-A177-3AD203B41FA5}">
                      <a16:colId xmlns:a16="http://schemas.microsoft.com/office/drawing/2014/main" val="4248670427"/>
                    </a:ext>
                  </a:extLst>
                </a:gridCol>
                <a:gridCol w="2247634">
                  <a:extLst>
                    <a:ext uri="{9D8B030D-6E8A-4147-A177-3AD203B41FA5}">
                      <a16:colId xmlns:a16="http://schemas.microsoft.com/office/drawing/2014/main" val="3980603857"/>
                    </a:ext>
                  </a:extLst>
                </a:gridCol>
              </a:tblGrid>
              <a:tr h="43471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dirty="0"/>
                        <a:t>기능</a:t>
                      </a:r>
                    </a:p>
                  </a:txBody>
                  <a:tcPr anchor="ctr">
                    <a:solidFill>
                      <a:srgbClr val="CBEA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NFU</a:t>
                      </a:r>
                      <a:endParaRPr lang="ko-Kore-KR" altLang="en-US" sz="1600" dirty="0"/>
                    </a:p>
                  </a:txBody>
                  <a:tcPr anchor="ctr">
                    <a:solidFill>
                      <a:srgbClr val="CBEA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NFU</a:t>
                      </a:r>
                      <a:r>
                        <a:rPr lang="en-US" altLang="ko-Kore-KR" sz="1200" dirty="0"/>
                        <a:t>2.0</a:t>
                      </a:r>
                      <a:endParaRPr lang="ko-Kore-KR" altLang="en-US" sz="1600" dirty="0"/>
                    </a:p>
                  </a:txBody>
                  <a:tcPr anchor="ctr">
                    <a:solidFill>
                      <a:srgbClr val="CBEA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비고</a:t>
                      </a:r>
                      <a:endParaRPr lang="ko-Kore-KR" altLang="en-US" sz="1600" dirty="0"/>
                    </a:p>
                  </a:txBody>
                  <a:tcPr anchor="ctr">
                    <a:solidFill>
                      <a:srgbClr val="CBE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683582"/>
                  </a:ext>
                </a:extLst>
              </a:tr>
              <a:tr h="440748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dirty="0"/>
                        <a:t>회원가입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O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X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/>
                        <a:t>전제 조건 수정에 따른 기능 삭제</a:t>
                      </a:r>
                      <a:endParaRPr lang="ko-Kore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6561467"/>
                  </a:ext>
                </a:extLst>
              </a:tr>
              <a:tr h="440748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dirty="0"/>
                        <a:t>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O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O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dirty="0"/>
                        <a:t>보안</a:t>
                      </a:r>
                      <a:r>
                        <a:rPr lang="ko-KR" altLang="en-US" sz="1100" dirty="0"/>
                        <a:t> 업그레이드</a:t>
                      </a:r>
                      <a:endParaRPr lang="ko-Kore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5023926"/>
                  </a:ext>
                </a:extLst>
              </a:tr>
              <a:tr h="440748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dirty="0"/>
                        <a:t>인수인계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O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O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dirty="0"/>
                        <a:t>기능</a:t>
                      </a:r>
                      <a:r>
                        <a:rPr lang="ko-KR" altLang="en-US" sz="1100" dirty="0"/>
                        <a:t> 및 </a:t>
                      </a:r>
                      <a:r>
                        <a:rPr lang="en-US" altLang="ko-KR" sz="1100" dirty="0"/>
                        <a:t>UI </a:t>
                      </a:r>
                      <a:r>
                        <a:rPr lang="ko-KR" altLang="en-US" sz="1100" dirty="0"/>
                        <a:t>업그레이드</a:t>
                      </a:r>
                      <a:endParaRPr lang="ko-Kore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0025214"/>
                  </a:ext>
                </a:extLst>
              </a:tr>
              <a:tr h="44074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EMR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O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O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dirty="0"/>
                        <a:t>기능</a:t>
                      </a:r>
                      <a:r>
                        <a:rPr lang="ko-KR" altLang="en-US" sz="1100" dirty="0"/>
                        <a:t> 및 </a:t>
                      </a:r>
                      <a:r>
                        <a:rPr lang="en-US" altLang="ko-KR" sz="1100" dirty="0"/>
                        <a:t>UI </a:t>
                      </a:r>
                      <a:r>
                        <a:rPr lang="ko-KR" altLang="en-US" sz="1100" dirty="0"/>
                        <a:t>업그레이드</a:t>
                      </a:r>
                      <a:endParaRPr lang="ko-Kore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2518163"/>
                  </a:ext>
                </a:extLst>
              </a:tr>
              <a:tr h="44074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/>
                        <a:t>투약관리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X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O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100" dirty="0"/>
                        <a:t>신규</a:t>
                      </a:r>
                      <a:r>
                        <a:rPr lang="ko-KR" altLang="en-US" sz="1100" dirty="0"/>
                        <a:t> 메인 기능의 추가</a:t>
                      </a:r>
                      <a:endParaRPr lang="ko-Kore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2265807"/>
                  </a:ext>
                </a:extLst>
              </a:tr>
              <a:tr h="440748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dirty="0"/>
                        <a:t>스케줄러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X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O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dirty="0"/>
                        <a:t>신규</a:t>
                      </a:r>
                      <a:r>
                        <a:rPr lang="ko-KR" altLang="en-US" sz="1100" dirty="0"/>
                        <a:t> 메인 기능의 추가</a:t>
                      </a:r>
                      <a:endParaRPr lang="ko-Kore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7941611"/>
                  </a:ext>
                </a:extLst>
              </a:tr>
              <a:tr h="440748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dirty="0"/>
                        <a:t>공지사항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X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O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dirty="0"/>
                        <a:t>신규</a:t>
                      </a:r>
                      <a:r>
                        <a:rPr lang="ko-KR" altLang="en-US" sz="1100" dirty="0"/>
                        <a:t> 서브 기능의 추가</a:t>
                      </a:r>
                      <a:endParaRPr lang="ko-Kore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9329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0363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E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ject 2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880000">
            <a:off x="1194287" y="-2094678"/>
            <a:ext cx="7115931" cy="1179589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528828" y="2282638"/>
            <a:ext cx="5112682" cy="1310123"/>
            <a:chOff x="1545674" y="1046780"/>
            <a:chExt cx="5112682" cy="1310123"/>
          </a:xfrm>
        </p:grpSpPr>
        <p:grpSp>
          <p:nvGrpSpPr>
            <p:cNvPr id="2" name="그룹 1"/>
            <p:cNvGrpSpPr/>
            <p:nvPr/>
          </p:nvGrpSpPr>
          <p:grpSpPr>
            <a:xfrm>
              <a:off x="1545674" y="1046780"/>
              <a:ext cx="1800000" cy="1310123"/>
              <a:chOff x="1579190" y="1046781"/>
              <a:chExt cx="1766974" cy="1228683"/>
            </a:xfrm>
          </p:grpSpPr>
          <p:pic>
            <p:nvPicPr>
              <p:cNvPr id="18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980448" y="1046781"/>
                <a:ext cx="1365716" cy="1228683"/>
              </a:xfrm>
              <a:prstGeom prst="rect">
                <a:avLst/>
              </a:prstGeom>
            </p:spPr>
          </p:pic>
          <p:grpSp>
            <p:nvGrpSpPr>
              <p:cNvPr id="19" name="그룹 1003"/>
              <p:cNvGrpSpPr/>
              <p:nvPr/>
            </p:nvGrpSpPr>
            <p:grpSpPr>
              <a:xfrm>
                <a:off x="1604999" y="1550581"/>
                <a:ext cx="754755" cy="212256"/>
                <a:chOff x="9607486" y="3411761"/>
                <a:chExt cx="994796" cy="290558"/>
              </a:xfrm>
            </p:grpSpPr>
            <p:pic>
              <p:nvPicPr>
                <p:cNvPr id="20" name="Object 1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9607486" y="3411761"/>
                  <a:ext cx="994796" cy="290558"/>
                </a:xfrm>
                <a:prstGeom prst="rect">
                  <a:avLst/>
                </a:prstGeom>
              </p:spPr>
            </p:pic>
          </p:grpSp>
          <p:pic>
            <p:nvPicPr>
              <p:cNvPr id="21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79190" y="1502539"/>
                <a:ext cx="857818" cy="308465"/>
              </a:xfrm>
              <a:prstGeom prst="rect">
                <a:avLst/>
              </a:prstGeom>
            </p:spPr>
          </p:pic>
        </p:grpSp>
        <p:sp>
          <p:nvSpPr>
            <p:cNvPr id="22" name="TextBox 21"/>
            <p:cNvSpPr txBox="1"/>
            <p:nvPr/>
          </p:nvSpPr>
          <p:spPr>
            <a:xfrm>
              <a:off x="3214785" y="1343192"/>
              <a:ext cx="34435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프로젝트 관리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551D54E-3BBC-4D19-A1B4-4E35C9283D43}"/>
              </a:ext>
            </a:extLst>
          </p:cNvPr>
          <p:cNvSpPr/>
          <p:nvPr/>
        </p:nvSpPr>
        <p:spPr>
          <a:xfrm>
            <a:off x="1959430" y="3520190"/>
            <a:ext cx="2401469" cy="1510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· 2-1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조직 구성도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20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·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형상관리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20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· 2-3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품질관리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</a:endParaRPr>
          </a:p>
          <a:p>
            <a:pPr algn="just">
              <a:lnSpc>
                <a:spcPct val="20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· 2-4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생명주기 모델 및 일정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FD84-E87E-40EC-A9AE-06FE17AC153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187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DE6D3CE-E02E-47A1-91A8-983E6AF0D481}"/>
              </a:ext>
            </a:extLst>
          </p:cNvPr>
          <p:cNvSpPr txBox="1"/>
          <p:nvPr/>
        </p:nvSpPr>
        <p:spPr>
          <a:xfrm>
            <a:off x="9085943" y="415804"/>
            <a:ext cx="2844800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2-1 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조직 구성도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FD84-E87E-40EC-A9AE-06FE17AC1531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87009" y="678856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조직 구성도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4162544" y="1727859"/>
            <a:ext cx="3962827" cy="3112145"/>
            <a:chOff x="4162544" y="1727859"/>
            <a:chExt cx="3962827" cy="3112145"/>
          </a:xfrm>
        </p:grpSpPr>
        <p:pic>
          <p:nvPicPr>
            <p:cNvPr id="1026" name="Picture 2" descr="팀 구성도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2544" y="1727859"/>
              <a:ext cx="3962827" cy="2778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TextBox 35"/>
            <p:cNvSpPr txBox="1"/>
            <p:nvPr/>
          </p:nvSpPr>
          <p:spPr>
            <a:xfrm>
              <a:off x="4818915" y="4586088"/>
              <a:ext cx="265008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/>
                <a:t>그림 </a:t>
              </a:r>
              <a:r>
                <a:rPr lang="en-US" altLang="ko-KR" sz="1050" dirty="0"/>
                <a:t>5) </a:t>
              </a:r>
              <a:r>
                <a:rPr lang="ko-KR" altLang="en-US" sz="1050" dirty="0" err="1"/>
                <a:t>널포유</a:t>
              </a:r>
              <a:r>
                <a:rPr lang="ko-KR" altLang="en-US" sz="1050" dirty="0"/>
                <a:t> </a:t>
              </a:r>
              <a:r>
                <a:rPr lang="en-US" altLang="ko-KR" sz="1050" dirty="0"/>
                <a:t>2.0 </a:t>
              </a:r>
              <a:r>
                <a:rPr lang="ko-KR" altLang="en-US" sz="1050" dirty="0"/>
                <a:t>프로젝트 조직 구성도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698945" y="5337111"/>
            <a:ext cx="11215171" cy="83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· </a:t>
            </a:r>
            <a:r>
              <a:rPr lang="en-US" altLang="ko-KR" dirty="0" err="1"/>
              <a:t>팀원</a:t>
            </a:r>
            <a:r>
              <a:rPr lang="en-US" altLang="ko-KR" dirty="0"/>
              <a:t> </a:t>
            </a:r>
            <a:r>
              <a:rPr lang="en-US" altLang="ko-KR" dirty="0" err="1"/>
              <a:t>모두가</a:t>
            </a:r>
            <a:r>
              <a:rPr lang="en-US" altLang="ko-KR" dirty="0"/>
              <a:t> </a:t>
            </a:r>
            <a:r>
              <a:rPr lang="en-US" altLang="ko-KR" dirty="0" err="1"/>
              <a:t>프로젝트</a:t>
            </a:r>
            <a:r>
              <a:rPr lang="en-US" altLang="ko-KR" dirty="0"/>
              <a:t> </a:t>
            </a:r>
            <a:r>
              <a:rPr lang="en-US" altLang="ko-KR" dirty="0" err="1"/>
              <a:t>의사결정과</a:t>
            </a:r>
            <a:r>
              <a:rPr lang="en-US" altLang="ko-KR" dirty="0"/>
              <a:t> </a:t>
            </a:r>
            <a:r>
              <a:rPr lang="en-US" altLang="ko-KR" dirty="0" err="1"/>
              <a:t>개발에</a:t>
            </a:r>
            <a:r>
              <a:rPr lang="en-US" altLang="ko-KR" dirty="0"/>
              <a:t> </a:t>
            </a:r>
            <a:r>
              <a:rPr lang="en-US" altLang="ko-KR" dirty="0" err="1"/>
              <a:t>참여</a:t>
            </a:r>
            <a:r>
              <a:rPr lang="en-US" altLang="ko-KR" dirty="0"/>
              <a:t> </a:t>
            </a:r>
            <a:endParaRPr lang="en-US" altLang="ko-KR" b="1" dirty="0"/>
          </a:p>
          <a:p>
            <a:pPr>
              <a:lnSpc>
                <a:spcPct val="200000"/>
              </a:lnSpc>
            </a:pPr>
            <a:r>
              <a:rPr lang="en-US" altLang="ko-KR" dirty="0"/>
              <a:t>· 각 </a:t>
            </a:r>
            <a:r>
              <a:rPr lang="en-US" altLang="ko-KR" dirty="0" err="1"/>
              <a:t>맡은</a:t>
            </a:r>
            <a:r>
              <a:rPr lang="en-US" altLang="ko-KR" dirty="0"/>
              <a:t> </a:t>
            </a:r>
            <a:r>
              <a:rPr lang="en-US" altLang="ko-KR" dirty="0" err="1"/>
              <a:t>시스템에서</a:t>
            </a:r>
            <a:r>
              <a:rPr lang="en-US" altLang="ko-KR" dirty="0"/>
              <a:t> </a:t>
            </a:r>
            <a:r>
              <a:rPr lang="en-US" altLang="ko-KR" dirty="0" err="1"/>
              <a:t>엔지니어를</a:t>
            </a:r>
            <a:r>
              <a:rPr lang="en-US" altLang="ko-KR" dirty="0"/>
              <a:t> </a:t>
            </a:r>
            <a:r>
              <a:rPr lang="en-US" altLang="ko-KR" dirty="0" err="1"/>
              <a:t>담당하여</a:t>
            </a:r>
            <a:r>
              <a:rPr lang="en-US" altLang="ko-KR" dirty="0"/>
              <a:t> </a:t>
            </a:r>
            <a:r>
              <a:rPr lang="en-US" altLang="ko-KR" dirty="0" err="1"/>
              <a:t>분산형</a:t>
            </a:r>
            <a:r>
              <a:rPr lang="en-US" altLang="ko-KR" dirty="0"/>
              <a:t> 팀 </a:t>
            </a:r>
            <a:r>
              <a:rPr lang="en-US" altLang="ko-KR" dirty="0" err="1"/>
              <a:t>구성</a:t>
            </a:r>
            <a:r>
              <a:rPr lang="en-US" altLang="ko-KR" dirty="0"/>
              <a:t> </a:t>
            </a:r>
            <a:r>
              <a:rPr lang="en-US" altLang="ko-KR" dirty="0" err="1"/>
              <a:t>방식으로</a:t>
            </a:r>
            <a:r>
              <a:rPr lang="en-US" altLang="ko-KR" dirty="0"/>
              <a:t> </a:t>
            </a:r>
            <a:r>
              <a:rPr lang="ko-KR" altLang="en-US" dirty="0"/>
              <a:t>프로젝트 진행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30AF0BCC-B8F0-4A02-8891-7456832AF6A0}"/>
              </a:ext>
            </a:extLst>
          </p:cNvPr>
          <p:cNvCxnSpPr>
            <a:cxnSpLocks/>
          </p:cNvCxnSpPr>
          <p:nvPr/>
        </p:nvCxnSpPr>
        <p:spPr>
          <a:xfrm flipH="1">
            <a:off x="1316294" y="5045214"/>
            <a:ext cx="9497044" cy="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209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DE6D3CE-E02E-47A1-91A8-983E6AF0D481}"/>
              </a:ext>
            </a:extLst>
          </p:cNvPr>
          <p:cNvSpPr txBox="1"/>
          <p:nvPr/>
        </p:nvSpPr>
        <p:spPr>
          <a:xfrm>
            <a:off x="9085943" y="415804"/>
            <a:ext cx="2844800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2-2 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형상관리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FD84-E87E-40EC-A9AE-06FE17AC1531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87009" y="67885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형상관리</a:t>
            </a:r>
          </a:p>
        </p:txBody>
      </p:sp>
      <p:pic>
        <p:nvPicPr>
          <p:cNvPr id="34" name="Object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4777" y="1869470"/>
            <a:ext cx="11924449" cy="439264"/>
          </a:xfrm>
          <a:prstGeom prst="rect">
            <a:avLst/>
          </a:prstGeom>
        </p:spPr>
      </p:pic>
      <p:pic>
        <p:nvPicPr>
          <p:cNvPr id="33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0893" y="1869474"/>
            <a:ext cx="2384633" cy="43926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130067" y="1930979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형상관리 팀</a:t>
            </a:r>
          </a:p>
        </p:txBody>
      </p:sp>
      <p:pic>
        <p:nvPicPr>
          <p:cNvPr id="50" name="Object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7009" y="2895855"/>
            <a:ext cx="11924449" cy="439264"/>
          </a:xfrm>
          <a:prstGeom prst="rect">
            <a:avLst/>
          </a:prstGeom>
        </p:spPr>
      </p:pic>
      <p:pic>
        <p:nvPicPr>
          <p:cNvPr id="51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0893" y="2895859"/>
            <a:ext cx="2384633" cy="439264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082299" y="2957364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형상관리 범위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30067" y="4170407"/>
            <a:ext cx="1354858" cy="297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① 로고 변경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01167" y="2455175"/>
            <a:ext cx="2276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- [CM]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권익현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[CM]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이준용</a:t>
            </a:r>
          </a:p>
        </p:txBody>
      </p:sp>
      <p:pic>
        <p:nvPicPr>
          <p:cNvPr id="53" name="Object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4777" y="4006126"/>
            <a:ext cx="11924449" cy="439264"/>
          </a:xfrm>
          <a:prstGeom prst="rect">
            <a:avLst/>
          </a:prstGeom>
        </p:spPr>
      </p:pic>
      <p:pic>
        <p:nvPicPr>
          <p:cNvPr id="54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0893" y="3972151"/>
            <a:ext cx="2384633" cy="439264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975957" y="4033656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형상관리 운영절차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1032" y="3495910"/>
            <a:ext cx="5838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널포유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(Nurse For U) 2.0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프로젝트의 모든 산출물 및 소프트웨어 항목</a:t>
            </a:r>
          </a:p>
        </p:txBody>
      </p:sp>
      <p:grpSp>
        <p:nvGrpSpPr>
          <p:cNvPr id="63" name="그룹 62"/>
          <p:cNvGrpSpPr/>
          <p:nvPr/>
        </p:nvGrpSpPr>
        <p:grpSpPr>
          <a:xfrm>
            <a:off x="1250056" y="4709279"/>
            <a:ext cx="9825486" cy="1440000"/>
            <a:chOff x="1250056" y="4709279"/>
            <a:chExt cx="9825486" cy="1440000"/>
          </a:xfrm>
        </p:grpSpPr>
        <p:grpSp>
          <p:nvGrpSpPr>
            <p:cNvPr id="59" name="그룹 58"/>
            <p:cNvGrpSpPr/>
            <p:nvPr/>
          </p:nvGrpSpPr>
          <p:grpSpPr>
            <a:xfrm>
              <a:off x="1250056" y="4709279"/>
              <a:ext cx="9825486" cy="1440000"/>
              <a:chOff x="1582220" y="4602821"/>
              <a:chExt cx="6801492" cy="1440000"/>
            </a:xfrm>
          </p:grpSpPr>
          <p:sp>
            <p:nvSpPr>
              <p:cNvPr id="14" name="오각형 13"/>
              <p:cNvSpPr/>
              <p:nvPr/>
            </p:nvSpPr>
            <p:spPr>
              <a:xfrm>
                <a:off x="1582220" y="4602821"/>
                <a:ext cx="1419772" cy="1440000"/>
              </a:xfrm>
              <a:prstGeom prst="homePlate">
                <a:avLst>
                  <a:gd name="adj" fmla="val 29259"/>
                </a:avLst>
              </a:prstGeom>
              <a:solidFill>
                <a:srgbClr val="CBEAFF"/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갈매기형 수장 57"/>
              <p:cNvSpPr/>
              <p:nvPr/>
            </p:nvSpPr>
            <p:spPr>
              <a:xfrm>
                <a:off x="2874234" y="4602821"/>
                <a:ext cx="1479798" cy="1440000"/>
              </a:xfrm>
              <a:prstGeom prst="chevron">
                <a:avLst>
                  <a:gd name="adj" fmla="val 29309"/>
                </a:avLst>
              </a:prstGeom>
              <a:solidFill>
                <a:srgbClr val="CBEAFF"/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갈매기형 수장 59"/>
              <p:cNvSpPr/>
              <p:nvPr/>
            </p:nvSpPr>
            <p:spPr>
              <a:xfrm>
                <a:off x="4261245" y="4602821"/>
                <a:ext cx="1479798" cy="1440000"/>
              </a:xfrm>
              <a:prstGeom prst="chevron">
                <a:avLst>
                  <a:gd name="adj" fmla="val 29309"/>
                </a:avLst>
              </a:prstGeom>
              <a:solidFill>
                <a:srgbClr val="CBEAFF"/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갈매기형 수장 60"/>
              <p:cNvSpPr/>
              <p:nvPr/>
            </p:nvSpPr>
            <p:spPr>
              <a:xfrm>
                <a:off x="5611900" y="4602821"/>
                <a:ext cx="1479798" cy="1440000"/>
              </a:xfrm>
              <a:prstGeom prst="chevron">
                <a:avLst>
                  <a:gd name="adj" fmla="val 29309"/>
                </a:avLst>
              </a:prstGeom>
              <a:solidFill>
                <a:srgbClr val="CBEAFF"/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갈매기형 수장 61"/>
              <p:cNvSpPr/>
              <p:nvPr/>
            </p:nvSpPr>
            <p:spPr>
              <a:xfrm>
                <a:off x="6903914" y="4602821"/>
                <a:ext cx="1479798" cy="1440000"/>
              </a:xfrm>
              <a:prstGeom prst="chevron">
                <a:avLst>
                  <a:gd name="adj" fmla="val 29309"/>
                </a:avLst>
              </a:prstGeom>
              <a:solidFill>
                <a:srgbClr val="CBEAFF"/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1879764" y="5261551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식별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781640" y="5261551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버전관리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793206" y="5261551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변경관리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721230" y="5261551"/>
              <a:ext cx="10775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형상 감사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778204" y="5261551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보고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6122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FD84-E87E-40EC-A9AE-06FE17AC1531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87009" y="67885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품질관리</a:t>
            </a:r>
          </a:p>
        </p:txBody>
      </p:sp>
      <p:pic>
        <p:nvPicPr>
          <p:cNvPr id="34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4777" y="1869470"/>
            <a:ext cx="11924449" cy="439264"/>
          </a:xfrm>
          <a:prstGeom prst="rect">
            <a:avLst/>
          </a:prstGeom>
        </p:spPr>
      </p:pic>
      <p:pic>
        <p:nvPicPr>
          <p:cNvPr id="33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0893" y="1869474"/>
            <a:ext cx="2384633" cy="43926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130067" y="1930979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품질관리 팀</a:t>
            </a:r>
          </a:p>
        </p:txBody>
      </p:sp>
      <p:pic>
        <p:nvPicPr>
          <p:cNvPr id="50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7009" y="2895855"/>
            <a:ext cx="11924449" cy="439264"/>
          </a:xfrm>
          <a:prstGeom prst="rect">
            <a:avLst/>
          </a:prstGeom>
        </p:spPr>
      </p:pic>
      <p:pic>
        <p:nvPicPr>
          <p:cNvPr id="51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0893" y="2895859"/>
            <a:ext cx="2384633" cy="439264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082299" y="2957364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품질관리 범위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30067" y="4170407"/>
            <a:ext cx="1354858" cy="297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① 로고 변경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01167" y="2455175"/>
            <a:ext cx="22297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- [QA]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김미래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[QA]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김현지</a:t>
            </a:r>
          </a:p>
        </p:txBody>
      </p:sp>
      <p:pic>
        <p:nvPicPr>
          <p:cNvPr id="5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4777" y="4006126"/>
            <a:ext cx="11924449" cy="439264"/>
          </a:xfrm>
          <a:prstGeom prst="rect">
            <a:avLst/>
          </a:prstGeom>
        </p:spPr>
      </p:pic>
      <p:pic>
        <p:nvPicPr>
          <p:cNvPr id="54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0893" y="3972151"/>
            <a:ext cx="2384633" cy="439264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975957" y="4033656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품질관리 운영절차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11032" y="3495910"/>
            <a:ext cx="5838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</a:rPr>
              <a:t>널포유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(Nurse For U) 2.0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프로젝트의 모든 산출물 및 소프트웨어 항목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BF4981D-45FF-4F04-9233-3D86D19ECB2B}"/>
              </a:ext>
            </a:extLst>
          </p:cNvPr>
          <p:cNvGrpSpPr/>
          <p:nvPr/>
        </p:nvGrpSpPr>
        <p:grpSpPr>
          <a:xfrm>
            <a:off x="1250056" y="4680870"/>
            <a:ext cx="10430956" cy="1468409"/>
            <a:chOff x="1250056" y="4680870"/>
            <a:chExt cx="11749550" cy="1468409"/>
          </a:xfrm>
        </p:grpSpPr>
        <p:grpSp>
          <p:nvGrpSpPr>
            <p:cNvPr id="63" name="그룹 62"/>
            <p:cNvGrpSpPr/>
            <p:nvPr/>
          </p:nvGrpSpPr>
          <p:grpSpPr>
            <a:xfrm>
              <a:off x="1250056" y="4709279"/>
              <a:ext cx="9825486" cy="1440000"/>
              <a:chOff x="1250056" y="4709279"/>
              <a:chExt cx="9825486" cy="1440000"/>
            </a:xfrm>
          </p:grpSpPr>
          <p:grpSp>
            <p:nvGrpSpPr>
              <p:cNvPr id="59" name="그룹 58"/>
              <p:cNvGrpSpPr/>
              <p:nvPr/>
            </p:nvGrpSpPr>
            <p:grpSpPr>
              <a:xfrm>
                <a:off x="1250056" y="4709279"/>
                <a:ext cx="9825486" cy="1440000"/>
                <a:chOff x="1582220" y="4602821"/>
                <a:chExt cx="6801492" cy="1440000"/>
              </a:xfrm>
            </p:grpSpPr>
            <p:sp>
              <p:nvSpPr>
                <p:cNvPr id="14" name="오각형 13"/>
                <p:cNvSpPr/>
                <p:nvPr/>
              </p:nvSpPr>
              <p:spPr>
                <a:xfrm>
                  <a:off x="1582220" y="4602821"/>
                  <a:ext cx="1419772" cy="1440000"/>
                </a:xfrm>
                <a:prstGeom prst="homePlate">
                  <a:avLst>
                    <a:gd name="adj" fmla="val 29259"/>
                  </a:avLst>
                </a:prstGeom>
                <a:solidFill>
                  <a:srgbClr val="CBEAFF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갈매기형 수장 57"/>
                <p:cNvSpPr/>
                <p:nvPr/>
              </p:nvSpPr>
              <p:spPr>
                <a:xfrm>
                  <a:off x="2874234" y="4602821"/>
                  <a:ext cx="1479798" cy="1440000"/>
                </a:xfrm>
                <a:prstGeom prst="chevron">
                  <a:avLst>
                    <a:gd name="adj" fmla="val 29309"/>
                  </a:avLst>
                </a:prstGeom>
                <a:solidFill>
                  <a:srgbClr val="CBEAFF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갈매기형 수장 59"/>
                <p:cNvSpPr/>
                <p:nvPr/>
              </p:nvSpPr>
              <p:spPr>
                <a:xfrm>
                  <a:off x="4261245" y="4602821"/>
                  <a:ext cx="1479798" cy="1440000"/>
                </a:xfrm>
                <a:prstGeom prst="chevron">
                  <a:avLst>
                    <a:gd name="adj" fmla="val 29309"/>
                  </a:avLst>
                </a:prstGeom>
                <a:solidFill>
                  <a:srgbClr val="CBEAFF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갈매기형 수장 60"/>
                <p:cNvSpPr/>
                <p:nvPr/>
              </p:nvSpPr>
              <p:spPr>
                <a:xfrm>
                  <a:off x="5611900" y="4602821"/>
                  <a:ext cx="1479798" cy="1440000"/>
                </a:xfrm>
                <a:prstGeom prst="chevron">
                  <a:avLst>
                    <a:gd name="adj" fmla="val 29309"/>
                  </a:avLst>
                </a:prstGeom>
                <a:solidFill>
                  <a:srgbClr val="CBEAFF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갈매기형 수장 61"/>
                <p:cNvSpPr/>
                <p:nvPr/>
              </p:nvSpPr>
              <p:spPr>
                <a:xfrm>
                  <a:off x="6903914" y="4602821"/>
                  <a:ext cx="1479798" cy="1440000"/>
                </a:xfrm>
                <a:prstGeom prst="chevron">
                  <a:avLst>
                    <a:gd name="adj" fmla="val 29309"/>
                  </a:avLst>
                </a:prstGeom>
                <a:solidFill>
                  <a:srgbClr val="CBEAFF"/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4" name="TextBox 63"/>
              <p:cNvSpPr txBox="1"/>
              <p:nvPr/>
            </p:nvSpPr>
            <p:spPr>
              <a:xfrm>
                <a:off x="1615707" y="5145156"/>
                <a:ext cx="11324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품질보증</a:t>
                </a:r>
                <a:endPara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ko-KR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계획수립</a:t>
                </a: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3657807" y="5154901"/>
                <a:ext cx="121058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엔지니어링</a:t>
                </a:r>
                <a:endPara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ko-KR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활동검토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5773010" y="5153971"/>
                <a:ext cx="10054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품질측정</a:t>
                </a:r>
                <a:endPara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ko-KR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평가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7721230" y="5261551"/>
                <a:ext cx="8002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문서화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9778204" y="5261551"/>
                <a:ext cx="67025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승인</a:t>
                </a:r>
                <a:endPara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36" name="갈매기형 수장 61">
              <a:extLst>
                <a:ext uri="{FF2B5EF4-FFF2-40B4-BE49-F238E27FC236}">
                  <a16:creationId xmlns:a16="http://schemas.microsoft.com/office/drawing/2014/main" id="{1AE27A35-FD47-46FE-8E06-ACE0722090B2}"/>
                </a:ext>
              </a:extLst>
            </p:cNvPr>
            <p:cNvSpPr/>
            <p:nvPr/>
          </p:nvSpPr>
          <p:spPr>
            <a:xfrm>
              <a:off x="10861879" y="4680870"/>
              <a:ext cx="2137727" cy="1440000"/>
            </a:xfrm>
            <a:prstGeom prst="chevron">
              <a:avLst>
                <a:gd name="adj" fmla="val 29309"/>
              </a:avLst>
            </a:prstGeom>
            <a:solidFill>
              <a:srgbClr val="CBEAFF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BAC544F-6905-4691-A878-BB71AAEF0C33}"/>
              </a:ext>
            </a:extLst>
          </p:cNvPr>
          <p:cNvSpPr txBox="1"/>
          <p:nvPr/>
        </p:nvSpPr>
        <p:spPr>
          <a:xfrm>
            <a:off x="10401758" y="5169454"/>
            <a:ext cx="8723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보고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및 통보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E6D3CE-E02E-47A1-91A8-983E6AF0D481}"/>
              </a:ext>
            </a:extLst>
          </p:cNvPr>
          <p:cNvSpPr txBox="1"/>
          <p:nvPr/>
        </p:nvSpPr>
        <p:spPr>
          <a:xfrm>
            <a:off x="9085943" y="415804"/>
            <a:ext cx="2844800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2-3 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품질관리</a:t>
            </a:r>
          </a:p>
        </p:txBody>
      </p:sp>
    </p:spTree>
    <p:extLst>
      <p:ext uri="{BB962C8B-B14F-4D97-AF65-F5344CB8AC3E}">
        <p14:creationId xmlns:p14="http://schemas.microsoft.com/office/powerpoint/2010/main" val="1052378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Object 2">
            <a:extLst>
              <a:ext uri="{FF2B5EF4-FFF2-40B4-BE49-F238E27FC236}">
                <a16:creationId xmlns:a16="http://schemas.microsoft.com/office/drawing/2014/main" id="{B590F813-7ACA-759F-6B2B-67989DC866A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4631" y="0"/>
            <a:ext cx="4087370" cy="6858000"/>
          </a:xfrm>
          <a:prstGeom prst="rect">
            <a:avLst/>
          </a:prstGeom>
          <a:solidFill>
            <a:srgbClr val="CBEAFF"/>
          </a:solidFill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FBB7CC4-EC7C-416C-ADEF-14170462F42A}"/>
              </a:ext>
            </a:extLst>
          </p:cNvPr>
          <p:cNvSpPr txBox="1"/>
          <p:nvPr/>
        </p:nvSpPr>
        <p:spPr>
          <a:xfrm>
            <a:off x="9085943" y="415804"/>
            <a:ext cx="2844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4-2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일정 계획</a:t>
            </a:r>
            <a:endParaRPr lang="ko-KR" altLang="en-US" sz="1067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FD84-E87E-40EC-A9AE-06FE17AC1531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7EE7C8-4DB6-63BE-F95D-6A690DA16196}"/>
              </a:ext>
            </a:extLst>
          </p:cNvPr>
          <p:cNvSpPr txBox="1"/>
          <p:nvPr/>
        </p:nvSpPr>
        <p:spPr>
          <a:xfrm>
            <a:off x="702704" y="728099"/>
            <a:ext cx="648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생명주기모델 및 일정</a:t>
            </a:r>
          </a:p>
        </p:txBody>
      </p: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57F7D4F3-734B-6079-9258-9CBB575C3B09}"/>
              </a:ext>
            </a:extLst>
          </p:cNvPr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7838FA66-D62F-5DC0-F1A2-14A3B7C7F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sp>
        <p:nvSpPr>
          <p:cNvPr id="12" name="Google Shape;1289;p64">
            <a:extLst>
              <a:ext uri="{FF2B5EF4-FFF2-40B4-BE49-F238E27FC236}">
                <a16:creationId xmlns:a16="http://schemas.microsoft.com/office/drawing/2014/main" id="{CB956CE7-E414-4CCA-0C8A-9FFD8B4C38B9}"/>
              </a:ext>
            </a:extLst>
          </p:cNvPr>
          <p:cNvSpPr txBox="1"/>
          <p:nvPr/>
        </p:nvSpPr>
        <p:spPr>
          <a:xfrm>
            <a:off x="7892799" y="2326159"/>
            <a:ext cx="4485633" cy="246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633" tIns="20311" rIns="40633" bIns="20311" anchor="t" anchorCtr="0">
            <a:spAutoFit/>
          </a:bodyPr>
          <a:lstStyle/>
          <a:p>
            <a:pPr algn="ctr" defTabSz="609630" latinLnBrk="0">
              <a:buClr>
                <a:srgbClr val="000000"/>
              </a:buClr>
              <a:buSzPts val="2000"/>
              <a:defRPr/>
            </a:pP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제안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:</a:t>
            </a: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2022.</a:t>
            </a: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03.</a:t>
            </a: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07</a:t>
            </a: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~</a:t>
            </a: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2022.</a:t>
            </a: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03.31</a:t>
            </a:r>
            <a:endParaRPr sz="1333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13" name="Google Shape;1289;p64">
            <a:extLst>
              <a:ext uri="{FF2B5EF4-FFF2-40B4-BE49-F238E27FC236}">
                <a16:creationId xmlns:a16="http://schemas.microsoft.com/office/drawing/2014/main" id="{B47E64B2-5EBB-AD81-2612-DFD352791113}"/>
              </a:ext>
            </a:extLst>
          </p:cNvPr>
          <p:cNvSpPr txBox="1"/>
          <p:nvPr/>
        </p:nvSpPr>
        <p:spPr>
          <a:xfrm>
            <a:off x="7887778" y="3072038"/>
            <a:ext cx="4485633" cy="246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633" tIns="20311" rIns="40633" bIns="20311" anchor="t" anchorCtr="0">
            <a:spAutoFit/>
          </a:bodyPr>
          <a:lstStyle/>
          <a:p>
            <a:pPr algn="ctr" defTabSz="609630" latinLnBrk="0">
              <a:buClr>
                <a:srgbClr val="000000"/>
              </a:buClr>
              <a:buSzPts val="2000"/>
              <a:defRPr/>
            </a:pP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분석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:</a:t>
            </a: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2022.</a:t>
            </a: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04.</a:t>
            </a: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04</a:t>
            </a: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~</a:t>
            </a: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2022.</a:t>
            </a: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04.14</a:t>
            </a:r>
            <a:endParaRPr sz="1333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15" name="Google Shape;1289;p64">
            <a:extLst>
              <a:ext uri="{FF2B5EF4-FFF2-40B4-BE49-F238E27FC236}">
                <a16:creationId xmlns:a16="http://schemas.microsoft.com/office/drawing/2014/main" id="{8C45212C-3F32-90E0-C9F4-31CD1B77C187}"/>
              </a:ext>
            </a:extLst>
          </p:cNvPr>
          <p:cNvSpPr txBox="1"/>
          <p:nvPr/>
        </p:nvSpPr>
        <p:spPr>
          <a:xfrm>
            <a:off x="7880099" y="3837310"/>
            <a:ext cx="4485633" cy="246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633" tIns="20311" rIns="40633" bIns="20311" anchor="t" anchorCtr="0">
            <a:spAutoFit/>
          </a:bodyPr>
          <a:lstStyle/>
          <a:p>
            <a:pPr algn="ctr" defTabSz="609630" latinLnBrk="0">
              <a:buClr>
                <a:srgbClr val="000000"/>
              </a:buClr>
              <a:buSzPts val="2000"/>
              <a:defRPr/>
            </a:pP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설계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:</a:t>
            </a: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2022.</a:t>
            </a: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04.</a:t>
            </a: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15</a:t>
            </a: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~</a:t>
            </a: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2022.</a:t>
            </a: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04.24</a:t>
            </a:r>
            <a:endParaRPr sz="1333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16" name="Google Shape;1289;p64">
            <a:extLst>
              <a:ext uri="{FF2B5EF4-FFF2-40B4-BE49-F238E27FC236}">
                <a16:creationId xmlns:a16="http://schemas.microsoft.com/office/drawing/2014/main" id="{BEB8A27E-B050-9D17-2912-B450A1162D65}"/>
              </a:ext>
            </a:extLst>
          </p:cNvPr>
          <p:cNvSpPr txBox="1"/>
          <p:nvPr/>
        </p:nvSpPr>
        <p:spPr>
          <a:xfrm>
            <a:off x="7880099" y="4606252"/>
            <a:ext cx="4485633" cy="246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633" tIns="20311" rIns="40633" bIns="20311" anchor="t" anchorCtr="0">
            <a:spAutoFit/>
          </a:bodyPr>
          <a:lstStyle/>
          <a:p>
            <a:pPr algn="ctr" defTabSz="609630" latinLnBrk="0">
              <a:buClr>
                <a:srgbClr val="000000"/>
              </a:buClr>
              <a:buSzPts val="2000"/>
              <a:defRPr/>
            </a:pP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구현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:</a:t>
            </a: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2022.</a:t>
            </a: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04.</a:t>
            </a: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26</a:t>
            </a: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~</a:t>
            </a: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2022.</a:t>
            </a: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06.05</a:t>
            </a:r>
            <a:endParaRPr sz="1333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17" name="Google Shape;1289;p64">
            <a:extLst>
              <a:ext uri="{FF2B5EF4-FFF2-40B4-BE49-F238E27FC236}">
                <a16:creationId xmlns:a16="http://schemas.microsoft.com/office/drawing/2014/main" id="{398FADE2-77E1-25DA-3724-2EE2BF52906D}"/>
              </a:ext>
            </a:extLst>
          </p:cNvPr>
          <p:cNvSpPr txBox="1"/>
          <p:nvPr/>
        </p:nvSpPr>
        <p:spPr>
          <a:xfrm>
            <a:off x="7880099" y="5346849"/>
            <a:ext cx="4485633" cy="246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633" tIns="20311" rIns="40633" bIns="20311" anchor="t" anchorCtr="0">
            <a:spAutoFit/>
          </a:bodyPr>
          <a:lstStyle/>
          <a:p>
            <a:pPr algn="ctr" defTabSz="609630" latinLnBrk="0">
              <a:buClr>
                <a:srgbClr val="000000"/>
              </a:buClr>
              <a:buSzPts val="2000"/>
              <a:defRPr/>
            </a:pP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시험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:</a:t>
            </a: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2022.</a:t>
            </a: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06.</a:t>
            </a: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06</a:t>
            </a: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~</a:t>
            </a: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2022.</a:t>
            </a:r>
            <a:r>
              <a:rPr lang="ko-KR" altLang="en-US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en-US" altLang="ko-KR" sz="1333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06.16</a:t>
            </a:r>
            <a:endParaRPr sz="1333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09103" y="2174789"/>
            <a:ext cx="6641564" cy="3578584"/>
            <a:chOff x="809103" y="2174789"/>
            <a:chExt cx="5789902" cy="357858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BBB99A9-CEE7-CCE7-AEAA-A27EEAEA3103}"/>
                </a:ext>
              </a:extLst>
            </p:cNvPr>
            <p:cNvSpPr/>
            <p:nvPr/>
          </p:nvSpPr>
          <p:spPr>
            <a:xfrm>
              <a:off x="809103" y="2174789"/>
              <a:ext cx="1433383" cy="528393"/>
            </a:xfrm>
            <a:prstGeom prst="rect">
              <a:avLst/>
            </a:prstGeom>
            <a:noFill/>
            <a:ln w="38100" cap="flat" cmpd="sng" algn="ctr">
              <a:solidFill>
                <a:srgbClr val="B0DF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1600" dirty="0"/>
                <a:t>제안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EAE41EA-3BE2-C90B-8943-69A8B500671C}"/>
                </a:ext>
              </a:extLst>
            </p:cNvPr>
            <p:cNvSpPr/>
            <p:nvPr/>
          </p:nvSpPr>
          <p:spPr>
            <a:xfrm>
              <a:off x="1897822" y="2934644"/>
              <a:ext cx="1433383" cy="528393"/>
            </a:xfrm>
            <a:prstGeom prst="rect">
              <a:avLst/>
            </a:prstGeom>
            <a:noFill/>
            <a:ln w="38100" cap="flat" cmpd="sng" algn="ctr">
              <a:solidFill>
                <a:srgbClr val="B0DF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1600" dirty="0"/>
                <a:t>분석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8F845F8-9129-57E1-4319-EAD0303F695E}"/>
                </a:ext>
              </a:extLst>
            </p:cNvPr>
            <p:cNvSpPr/>
            <p:nvPr/>
          </p:nvSpPr>
          <p:spPr>
            <a:xfrm>
              <a:off x="2988993" y="3695459"/>
              <a:ext cx="1433383" cy="528393"/>
            </a:xfrm>
            <a:prstGeom prst="rect">
              <a:avLst/>
            </a:prstGeom>
            <a:noFill/>
            <a:ln w="38100" cap="flat" cmpd="sng" algn="ctr">
              <a:solidFill>
                <a:srgbClr val="B0DF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1600" dirty="0"/>
                <a:t>설계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4E36454-99C8-6995-811F-38F9971866D2}"/>
                </a:ext>
              </a:extLst>
            </p:cNvPr>
            <p:cNvSpPr/>
            <p:nvPr/>
          </p:nvSpPr>
          <p:spPr>
            <a:xfrm>
              <a:off x="5165622" y="5224980"/>
              <a:ext cx="1433383" cy="528393"/>
            </a:xfrm>
            <a:prstGeom prst="rect">
              <a:avLst/>
            </a:prstGeom>
            <a:noFill/>
            <a:ln w="38100" cap="flat" cmpd="sng" algn="ctr">
              <a:solidFill>
                <a:srgbClr val="B0DF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1600" dirty="0"/>
                <a:t>시험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D8A6296-AB28-63B7-F7C3-92CE432A3B52}"/>
                </a:ext>
              </a:extLst>
            </p:cNvPr>
            <p:cNvSpPr/>
            <p:nvPr/>
          </p:nvSpPr>
          <p:spPr>
            <a:xfrm>
              <a:off x="4086314" y="4448758"/>
              <a:ext cx="1433383" cy="528393"/>
            </a:xfrm>
            <a:prstGeom prst="rect">
              <a:avLst/>
            </a:prstGeom>
            <a:noFill/>
            <a:ln w="38100" cap="flat" cmpd="sng" algn="ctr">
              <a:solidFill>
                <a:srgbClr val="B0DF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1600" dirty="0"/>
                <a:t>구현</a:t>
              </a:r>
            </a:p>
          </p:txBody>
        </p:sp>
        <p:cxnSp>
          <p:nvCxnSpPr>
            <p:cNvPr id="6" name="꺾인 연결선[E] 5">
              <a:extLst>
                <a:ext uri="{FF2B5EF4-FFF2-40B4-BE49-F238E27FC236}">
                  <a16:creationId xmlns:a16="http://schemas.microsoft.com/office/drawing/2014/main" id="{BB614778-9F7A-FC08-63AC-55B730DEDC16}"/>
                </a:ext>
              </a:extLst>
            </p:cNvPr>
            <p:cNvCxnSpPr>
              <a:stCxn id="2" idx="3"/>
              <a:endCxn id="23" idx="0"/>
            </p:cNvCxnSpPr>
            <p:nvPr/>
          </p:nvCxnSpPr>
          <p:spPr>
            <a:xfrm>
              <a:off x="2242486" y="2438986"/>
              <a:ext cx="372028" cy="495658"/>
            </a:xfrm>
            <a:prstGeom prst="bentConnector2">
              <a:avLst/>
            </a:prstGeom>
            <a:ln w="38100">
              <a:solidFill>
                <a:srgbClr val="B0D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[E] 26">
              <a:extLst>
                <a:ext uri="{FF2B5EF4-FFF2-40B4-BE49-F238E27FC236}">
                  <a16:creationId xmlns:a16="http://schemas.microsoft.com/office/drawing/2014/main" id="{7A370DAC-E6BC-DFD4-1654-4F1927294D7B}"/>
                </a:ext>
              </a:extLst>
            </p:cNvPr>
            <p:cNvCxnSpPr/>
            <p:nvPr/>
          </p:nvCxnSpPr>
          <p:spPr>
            <a:xfrm>
              <a:off x="3331205" y="3202091"/>
              <a:ext cx="372028" cy="495658"/>
            </a:xfrm>
            <a:prstGeom prst="bentConnector2">
              <a:avLst/>
            </a:prstGeom>
            <a:ln w="38100">
              <a:solidFill>
                <a:srgbClr val="B0D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꺾인 연결선[E] 27">
              <a:extLst>
                <a:ext uri="{FF2B5EF4-FFF2-40B4-BE49-F238E27FC236}">
                  <a16:creationId xmlns:a16="http://schemas.microsoft.com/office/drawing/2014/main" id="{99562816-964D-A196-89FA-AFFDAD0E24D6}"/>
                </a:ext>
              </a:extLst>
            </p:cNvPr>
            <p:cNvCxnSpPr/>
            <p:nvPr/>
          </p:nvCxnSpPr>
          <p:spPr>
            <a:xfrm>
              <a:off x="4432315" y="3946794"/>
              <a:ext cx="372028" cy="495658"/>
            </a:xfrm>
            <a:prstGeom prst="bentConnector2">
              <a:avLst/>
            </a:prstGeom>
            <a:ln w="38100">
              <a:solidFill>
                <a:srgbClr val="B0D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꺾인 연결선[E] 29">
              <a:extLst>
                <a:ext uri="{FF2B5EF4-FFF2-40B4-BE49-F238E27FC236}">
                  <a16:creationId xmlns:a16="http://schemas.microsoft.com/office/drawing/2014/main" id="{79D5464E-F4BD-3B42-1119-60923D65E81B}"/>
                </a:ext>
              </a:extLst>
            </p:cNvPr>
            <p:cNvCxnSpPr/>
            <p:nvPr/>
          </p:nvCxnSpPr>
          <p:spPr>
            <a:xfrm>
              <a:off x="5519530" y="4729322"/>
              <a:ext cx="372028" cy="495658"/>
            </a:xfrm>
            <a:prstGeom prst="bentConnector2">
              <a:avLst/>
            </a:prstGeom>
            <a:ln w="38100">
              <a:solidFill>
                <a:srgbClr val="B0D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401F3FF3-8EAE-3570-B804-12903FC720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271" y="4627378"/>
            <a:ext cx="230809" cy="23080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97E4089-CE34-1EC8-9F2D-A0BD811797B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271" y="5373771"/>
            <a:ext cx="230809" cy="23080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E29402A-D88A-4609-DBA1-930F778FC4F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271" y="3842890"/>
            <a:ext cx="230809" cy="23080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47C436AF-BA71-C161-E124-B2FCB69DFB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271" y="3052472"/>
            <a:ext cx="230809" cy="230809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1A3923B2-B7F1-27AD-D02C-9523E0B359A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746" y="2352567"/>
            <a:ext cx="230809" cy="23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438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E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ject 2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880000">
            <a:off x="1181587" y="-2081978"/>
            <a:ext cx="7115931" cy="1179589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197939" y="2579050"/>
            <a:ext cx="31117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설계 및 구현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533809" y="2289622"/>
            <a:ext cx="1800000" cy="1296000"/>
            <a:chOff x="6758951" y="1393929"/>
            <a:chExt cx="1766226" cy="1228683"/>
          </a:xfrm>
        </p:grpSpPr>
        <p:pic>
          <p:nvPicPr>
            <p:cNvPr id="16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60210" y="1393929"/>
              <a:ext cx="1364967" cy="1228683"/>
            </a:xfrm>
            <a:prstGeom prst="rect">
              <a:avLst/>
            </a:prstGeom>
          </p:spPr>
        </p:pic>
        <p:grpSp>
          <p:nvGrpSpPr>
            <p:cNvPr id="17" name="그룹 1004"/>
            <p:cNvGrpSpPr/>
            <p:nvPr/>
          </p:nvGrpSpPr>
          <p:grpSpPr>
            <a:xfrm>
              <a:off x="6784760" y="1897728"/>
              <a:ext cx="754755" cy="212256"/>
              <a:chOff x="9607486" y="5078995"/>
              <a:chExt cx="994796" cy="290558"/>
            </a:xfrm>
          </p:grpSpPr>
          <p:pic>
            <p:nvPicPr>
              <p:cNvPr id="24" name="Object 2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607486" y="5078995"/>
                <a:ext cx="994796" cy="290558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58951" y="1849687"/>
              <a:ext cx="857818" cy="308465"/>
            </a:xfrm>
            <a:prstGeom prst="rect">
              <a:avLst/>
            </a:prstGeom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FD84-E87E-40EC-A9AE-06FE17AC1531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E858BD3-1B66-78AF-E2B0-3BF8F15381B0}"/>
              </a:ext>
            </a:extLst>
          </p:cNvPr>
          <p:cNvSpPr/>
          <p:nvPr/>
        </p:nvSpPr>
        <p:spPr>
          <a:xfrm>
            <a:off x="2240737" y="3571065"/>
            <a:ext cx="2498815" cy="1164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·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3-1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 환경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·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아키텍처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· 3-3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 전체 구성도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·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3-4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 사용자 시나리오 및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UI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9311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ject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8358" y="427905"/>
            <a:ext cx="2621265" cy="716207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296073" y="1256271"/>
            <a:ext cx="3134562" cy="2031408"/>
            <a:chOff x="1277900" y="1498645"/>
            <a:chExt cx="3134562" cy="2031408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1277900" y="1498645"/>
              <a:ext cx="1424656" cy="1008890"/>
              <a:chOff x="9607486" y="1202845"/>
              <a:chExt cx="1877749" cy="138107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102343" y="1054873"/>
                <a:ext cx="1656038" cy="1681950"/>
              </a:xfrm>
              <a:prstGeom prst="rect">
                <a:avLst/>
              </a:prstGeom>
            </p:spPr>
          </p:pic>
          <p:grpSp>
            <p:nvGrpSpPr>
              <p:cNvPr id="1002" name="그룹 1002"/>
              <p:cNvGrpSpPr/>
              <p:nvPr/>
            </p:nvGrpSpPr>
            <p:grpSpPr>
              <a:xfrm>
                <a:off x="9607486" y="1744526"/>
                <a:ext cx="994796" cy="290558"/>
                <a:chOff x="9607486" y="1744526"/>
                <a:chExt cx="994796" cy="290558"/>
              </a:xfrm>
            </p:grpSpPr>
            <p:pic>
              <p:nvPicPr>
                <p:cNvPr id="6" name="Object 5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9607486" y="1744526"/>
                  <a:ext cx="994796" cy="290558"/>
                </a:xfrm>
                <a:prstGeom prst="rect">
                  <a:avLst/>
                </a:prstGeom>
              </p:spPr>
            </p:pic>
          </p:grpSp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73469" y="1678761"/>
                <a:ext cx="1130635" cy="422259"/>
              </a:xfrm>
              <a:prstGeom prst="rect">
                <a:avLst/>
              </a:prstGeom>
            </p:spPr>
          </p:pic>
        </p:grpSp>
        <p:sp>
          <p:nvSpPr>
            <p:cNvPr id="3" name="TextBox 2"/>
            <p:cNvSpPr txBox="1"/>
            <p:nvPr/>
          </p:nvSpPr>
          <p:spPr>
            <a:xfrm>
              <a:off x="2887686" y="1798126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주제 소개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551D54E-3BBC-4D19-A1B4-4E35C9283D43}"/>
                </a:ext>
              </a:extLst>
            </p:cNvPr>
            <p:cNvSpPr/>
            <p:nvPr/>
          </p:nvSpPr>
          <p:spPr>
            <a:xfrm>
              <a:off x="1644990" y="2642438"/>
              <a:ext cx="2745031" cy="8876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· 1-1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주제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······················· 4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· 1-2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주제 배경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······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······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5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· 1-3 </a:t>
              </a:r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널포유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2.0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변경사항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·········· 12p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261904" y="3922415"/>
            <a:ext cx="3614476" cy="2250550"/>
            <a:chOff x="7217918" y="1393929"/>
            <a:chExt cx="3614476" cy="225055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19177" y="1393929"/>
              <a:ext cx="1364967" cy="122868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7243727" y="1897728"/>
              <a:ext cx="754755" cy="212256"/>
              <a:chOff x="9607486" y="5078995"/>
              <a:chExt cx="994796" cy="29055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607486" y="5078995"/>
                <a:ext cx="994796" cy="290558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17918" y="1849687"/>
              <a:ext cx="857818" cy="308465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8890837" y="1812251"/>
              <a:ext cx="19415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설계 및 구현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551D54E-3BBC-4D19-A1B4-4E35C9283D43}"/>
                </a:ext>
              </a:extLst>
            </p:cNvPr>
            <p:cNvSpPr/>
            <p:nvPr/>
          </p:nvSpPr>
          <p:spPr>
            <a:xfrm>
              <a:off x="7638880" y="2479865"/>
              <a:ext cx="2747769" cy="11646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·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3-1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환경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 ······························· 20p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·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3-2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아키텍처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 ································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21p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· 3-3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전체 구성도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·························· 22p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·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3-4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 사용자 시나리오 및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UI ····· 23p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977283" y="1144112"/>
            <a:ext cx="3775925" cy="2242986"/>
            <a:chOff x="1252091" y="4185452"/>
            <a:chExt cx="3775925" cy="22429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53349" y="4185452"/>
              <a:ext cx="1365716" cy="122868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277900" y="4689252"/>
              <a:ext cx="754755" cy="212256"/>
              <a:chOff x="9607486" y="3411761"/>
              <a:chExt cx="994796" cy="29055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607486" y="3411761"/>
                <a:ext cx="994796" cy="290558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2091" y="4641210"/>
              <a:ext cx="857818" cy="308465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2887686" y="4592068"/>
              <a:ext cx="21403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프로젝트 관리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551D54E-3BBC-4D19-A1B4-4E35C9283D43}"/>
                </a:ext>
              </a:extLst>
            </p:cNvPr>
            <p:cNvSpPr/>
            <p:nvPr/>
          </p:nvSpPr>
          <p:spPr>
            <a:xfrm>
              <a:off x="1657927" y="5263824"/>
              <a:ext cx="2823730" cy="11646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· 2-1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조직 구성도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······················· 15p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· 2-2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형상관리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····························· 16p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·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2-3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품질관리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····························· 17p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· 2-4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 생명주기모델 및 일정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···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18p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6981861" y="3886858"/>
            <a:ext cx="2769880" cy="1946137"/>
            <a:chOff x="7217919" y="4185452"/>
            <a:chExt cx="2769880" cy="1946137"/>
          </a:xfrm>
        </p:grpSpPr>
        <p:grpSp>
          <p:nvGrpSpPr>
            <p:cNvPr id="29" name="그룹 28"/>
            <p:cNvGrpSpPr/>
            <p:nvPr/>
          </p:nvGrpSpPr>
          <p:grpSpPr>
            <a:xfrm>
              <a:off x="7217919" y="4185452"/>
              <a:ext cx="1810384" cy="1228683"/>
              <a:chOff x="6758952" y="4110036"/>
              <a:chExt cx="1810384" cy="122868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160210" y="4110036"/>
                <a:ext cx="1409126" cy="1228683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6784761" y="4613835"/>
                <a:ext cx="754755" cy="212256"/>
                <a:chOff x="9607486" y="6746230"/>
                <a:chExt cx="994796" cy="290558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9607486" y="6746230"/>
                  <a:ext cx="994796" cy="290558"/>
                </a:xfrm>
                <a:prstGeom prst="rect">
                  <a:avLst/>
                </a:prstGeom>
              </p:spPr>
            </p:pic>
          </p:grpSp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758952" y="4565794"/>
                <a:ext cx="857818" cy="308465"/>
              </a:xfrm>
              <a:prstGeom prst="rect">
                <a:avLst/>
              </a:prstGeom>
            </p:spPr>
          </p:pic>
        </p:grpSp>
        <p:sp>
          <p:nvSpPr>
            <p:cNvPr id="38" name="TextBox 37"/>
            <p:cNvSpPr txBox="1"/>
            <p:nvPr/>
          </p:nvSpPr>
          <p:spPr>
            <a:xfrm>
              <a:off x="8890838" y="4568961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결과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551D54E-3BBC-4D19-A1B4-4E35C9283D43}"/>
                </a:ext>
              </a:extLst>
            </p:cNvPr>
            <p:cNvSpPr/>
            <p:nvPr/>
          </p:nvSpPr>
          <p:spPr>
            <a:xfrm>
              <a:off x="7586330" y="5520973"/>
              <a:ext cx="2401469" cy="6106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·  4-1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테스트 결과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········· 50p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·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 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4-2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 시연 동영상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·········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51p</a:t>
              </a: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0AF0BCC-B8F0-4A02-8891-7456832AF6A0}"/>
              </a:ext>
            </a:extLst>
          </p:cNvPr>
          <p:cNvCxnSpPr>
            <a:cxnSpLocks/>
          </p:cNvCxnSpPr>
          <p:nvPr/>
        </p:nvCxnSpPr>
        <p:spPr>
          <a:xfrm flipH="1">
            <a:off x="6182772" y="1129598"/>
            <a:ext cx="46796" cy="5361086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30AF0BCC-B8F0-4A02-8891-7456832AF6A0}"/>
              </a:ext>
            </a:extLst>
          </p:cNvPr>
          <p:cNvCxnSpPr>
            <a:cxnSpLocks/>
          </p:cNvCxnSpPr>
          <p:nvPr/>
        </p:nvCxnSpPr>
        <p:spPr>
          <a:xfrm flipH="1">
            <a:off x="397054" y="3789292"/>
            <a:ext cx="11247390" cy="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F2E-8046-4767-A1A0-D4DCE1B850F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319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FFBB7CC4-EC7C-416C-ADEF-14170462F42A}"/>
              </a:ext>
            </a:extLst>
          </p:cNvPr>
          <p:cNvSpPr txBox="1"/>
          <p:nvPr/>
        </p:nvSpPr>
        <p:spPr>
          <a:xfrm>
            <a:off x="9085943" y="415804"/>
            <a:ext cx="2844800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4-1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개발환경</a:t>
            </a:r>
            <a:endParaRPr lang="ko-KR" altLang="en-US" sz="1067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FD84-E87E-40EC-A9AE-06FE17AC1531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7EE7C8-4DB6-63BE-F95D-6A690DA16196}"/>
              </a:ext>
            </a:extLst>
          </p:cNvPr>
          <p:cNvSpPr txBox="1"/>
          <p:nvPr/>
        </p:nvSpPr>
        <p:spPr>
          <a:xfrm>
            <a:off x="702704" y="728099"/>
            <a:ext cx="648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</a:t>
            </a:r>
          </a:p>
        </p:txBody>
      </p: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57F7D4F3-734B-6079-9258-9CBB575C3B09}"/>
              </a:ext>
            </a:extLst>
          </p:cNvPr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7838FA66-D62F-5DC0-F1A2-14A3B7C7F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pic>
        <p:nvPicPr>
          <p:cNvPr id="18" name="Google Shape;517;p26">
            <a:extLst>
              <a:ext uri="{FF2B5EF4-FFF2-40B4-BE49-F238E27FC236}">
                <a16:creationId xmlns:a16="http://schemas.microsoft.com/office/drawing/2014/main" id="{3E7FFF08-7EF8-4C9A-BD66-8696E43AFBD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5710" t="7065" r="4151" b="12374"/>
          <a:stretch/>
        </p:blipFill>
        <p:spPr>
          <a:xfrm>
            <a:off x="1439344" y="1836833"/>
            <a:ext cx="1757960" cy="1085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518;p26">
            <a:extLst>
              <a:ext uri="{FF2B5EF4-FFF2-40B4-BE49-F238E27FC236}">
                <a16:creationId xmlns:a16="http://schemas.microsoft.com/office/drawing/2014/main" id="{DA43BB4B-492C-4039-D9BB-9FA10C65748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03137" y="4806703"/>
            <a:ext cx="1187924" cy="75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22;p26">
            <a:extLst>
              <a:ext uri="{FF2B5EF4-FFF2-40B4-BE49-F238E27FC236}">
                <a16:creationId xmlns:a16="http://schemas.microsoft.com/office/drawing/2014/main" id="{E277AEB1-7E6B-24FE-BD86-7838C384C29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62870" y="3485630"/>
            <a:ext cx="2110908" cy="7062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32826236-E704-E3BA-D261-D321F83F816D}"/>
              </a:ext>
            </a:extLst>
          </p:cNvPr>
          <p:cNvGrpSpPr/>
          <p:nvPr/>
        </p:nvGrpSpPr>
        <p:grpSpPr>
          <a:xfrm rot="5400000">
            <a:off x="3209835" y="2215080"/>
            <a:ext cx="890883" cy="329143"/>
            <a:chOff x="1288836" y="2117251"/>
            <a:chExt cx="1346667" cy="493714"/>
          </a:xfrm>
        </p:grpSpPr>
        <p:pic>
          <p:nvPicPr>
            <p:cNvPr id="24" name="Object 7">
              <a:extLst>
                <a:ext uri="{FF2B5EF4-FFF2-40B4-BE49-F238E27FC236}">
                  <a16:creationId xmlns:a16="http://schemas.microsoft.com/office/drawing/2014/main" id="{BBF17D83-88A4-0533-DFE4-A5AF93930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22642FF-3471-3B45-0CFA-193C92B24D7D}"/>
              </a:ext>
            </a:extLst>
          </p:cNvPr>
          <p:cNvSpPr txBox="1"/>
          <p:nvPr/>
        </p:nvSpPr>
        <p:spPr>
          <a:xfrm>
            <a:off x="4036485" y="2231899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구글 안드로이드 앱 개발을 위한 만든 통합 개발 환경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EBDB8A-0985-4167-26FA-44E2BA22B7BB}"/>
              </a:ext>
            </a:extLst>
          </p:cNvPr>
          <p:cNvSpPr txBox="1"/>
          <p:nvPr/>
        </p:nvSpPr>
        <p:spPr>
          <a:xfrm>
            <a:off x="4036485" y="3656012"/>
            <a:ext cx="7437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모바일 및 웹 애플리케이션을 만들기 위해 </a:t>
            </a:r>
            <a:r>
              <a:rPr lang="en" altLang="ko-Kore-KR" dirty="0"/>
              <a:t>Google</a:t>
            </a:r>
            <a:r>
              <a:rPr lang="ko-KR" altLang="en-US" dirty="0"/>
              <a:t>에서 개발한 플랫폼 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538EAB-75F6-D93E-B117-A58D43C91D68}"/>
              </a:ext>
            </a:extLst>
          </p:cNvPr>
          <p:cNvSpPr txBox="1"/>
          <p:nvPr/>
        </p:nvSpPr>
        <p:spPr>
          <a:xfrm>
            <a:off x="4054351" y="5000312"/>
            <a:ext cx="4083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High-Level </a:t>
            </a:r>
            <a:r>
              <a:rPr kumimoji="1" lang="ko-KR" altLang="en-US" dirty="0"/>
              <a:t>객체지향 프로그래밍 언어</a:t>
            </a:r>
            <a:endParaRPr kumimoji="1" lang="ko-Kore-KR" altLang="en-US" dirty="0"/>
          </a:p>
        </p:txBody>
      </p:sp>
      <p:grpSp>
        <p:nvGrpSpPr>
          <p:cNvPr id="30" name="그룹 1002">
            <a:extLst>
              <a:ext uri="{FF2B5EF4-FFF2-40B4-BE49-F238E27FC236}">
                <a16:creationId xmlns:a16="http://schemas.microsoft.com/office/drawing/2014/main" id="{3AB2F0DE-51BA-B6D5-2F1C-C8517625F624}"/>
              </a:ext>
            </a:extLst>
          </p:cNvPr>
          <p:cNvGrpSpPr/>
          <p:nvPr/>
        </p:nvGrpSpPr>
        <p:grpSpPr>
          <a:xfrm rot="5400000">
            <a:off x="3205884" y="3651326"/>
            <a:ext cx="890883" cy="329143"/>
            <a:chOff x="1288836" y="2117251"/>
            <a:chExt cx="1346667" cy="493714"/>
          </a:xfrm>
        </p:grpSpPr>
        <p:pic>
          <p:nvPicPr>
            <p:cNvPr id="31" name="Object 7">
              <a:extLst>
                <a:ext uri="{FF2B5EF4-FFF2-40B4-BE49-F238E27FC236}">
                  <a16:creationId xmlns:a16="http://schemas.microsoft.com/office/drawing/2014/main" id="{F497CD2C-6B2D-83BC-4869-A75ECFACB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grpSp>
        <p:nvGrpSpPr>
          <p:cNvPr id="32" name="그룹 1002">
            <a:extLst>
              <a:ext uri="{FF2B5EF4-FFF2-40B4-BE49-F238E27FC236}">
                <a16:creationId xmlns:a16="http://schemas.microsoft.com/office/drawing/2014/main" id="{F76F6C0D-2ABB-91B9-33C4-826F465A5201}"/>
              </a:ext>
            </a:extLst>
          </p:cNvPr>
          <p:cNvGrpSpPr/>
          <p:nvPr/>
        </p:nvGrpSpPr>
        <p:grpSpPr>
          <a:xfrm rot="5400000">
            <a:off x="3205884" y="5087573"/>
            <a:ext cx="890883" cy="329143"/>
            <a:chOff x="1288836" y="2117251"/>
            <a:chExt cx="1346667" cy="493714"/>
          </a:xfrm>
        </p:grpSpPr>
        <p:pic>
          <p:nvPicPr>
            <p:cNvPr id="33" name="Object 7">
              <a:extLst>
                <a:ext uri="{FF2B5EF4-FFF2-40B4-BE49-F238E27FC236}">
                  <a16:creationId xmlns:a16="http://schemas.microsoft.com/office/drawing/2014/main" id="{85F27498-640F-F4AE-1F00-9DC1C4087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2689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FFBB7CC4-EC7C-416C-ADEF-14170462F42A}"/>
              </a:ext>
            </a:extLst>
          </p:cNvPr>
          <p:cNvSpPr txBox="1"/>
          <p:nvPr/>
        </p:nvSpPr>
        <p:spPr>
          <a:xfrm>
            <a:off x="9085943" y="415804"/>
            <a:ext cx="2844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3-1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아키텍처</a:t>
            </a:r>
            <a:endParaRPr lang="ko-KR" altLang="en-US" sz="1067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FD84-E87E-40EC-A9AE-06FE17AC1531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7EE7C8-4DB6-63BE-F95D-6A690DA16196}"/>
              </a:ext>
            </a:extLst>
          </p:cNvPr>
          <p:cNvSpPr txBox="1"/>
          <p:nvPr/>
        </p:nvSpPr>
        <p:spPr>
          <a:xfrm>
            <a:off x="702704" y="728099"/>
            <a:ext cx="648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아키텍처</a:t>
            </a:r>
          </a:p>
        </p:txBody>
      </p: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57F7D4F3-734B-6079-9258-9CBB575C3B09}"/>
              </a:ext>
            </a:extLst>
          </p:cNvPr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7838FA66-D62F-5DC0-F1A2-14A3B7C7F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5E0BBD5F-40E8-2823-09CF-DC712631B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9029" y="1457193"/>
            <a:ext cx="7675568" cy="4715083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6D026EDD-D5DC-B34E-CC25-315BB653D19E}"/>
              </a:ext>
            </a:extLst>
          </p:cNvPr>
          <p:cNvGrpSpPr/>
          <p:nvPr/>
        </p:nvGrpSpPr>
        <p:grpSpPr>
          <a:xfrm>
            <a:off x="9194801" y="4708815"/>
            <a:ext cx="1181099" cy="230832"/>
            <a:chOff x="9194801" y="4734215"/>
            <a:chExt cx="1181099" cy="23083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C9E95D5-DDF7-12E6-14AA-262F33119058}"/>
                </a:ext>
              </a:extLst>
            </p:cNvPr>
            <p:cNvSpPr/>
            <p:nvPr/>
          </p:nvSpPr>
          <p:spPr>
            <a:xfrm>
              <a:off x="9194801" y="4810415"/>
              <a:ext cx="88900" cy="91785"/>
            </a:xfrm>
            <a:prstGeom prst="rect">
              <a:avLst/>
            </a:prstGeom>
            <a:noFill/>
            <a:ln w="635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0CD9A85-0126-6255-EFA1-74E49ACF46D7}"/>
                </a:ext>
              </a:extLst>
            </p:cNvPr>
            <p:cNvSpPr txBox="1"/>
            <p:nvPr/>
          </p:nvSpPr>
          <p:spPr>
            <a:xfrm>
              <a:off x="9283700" y="4734215"/>
              <a:ext cx="10922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900" b="1" dirty="0"/>
                <a:t>: New</a:t>
              </a:r>
              <a:endParaRPr kumimoji="1" lang="ko-Kore-KR" altLang="en-US" sz="105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821331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FFBB7CC4-EC7C-416C-ADEF-14170462F42A}"/>
              </a:ext>
            </a:extLst>
          </p:cNvPr>
          <p:cNvSpPr txBox="1"/>
          <p:nvPr/>
        </p:nvSpPr>
        <p:spPr>
          <a:xfrm>
            <a:off x="9085943" y="415804"/>
            <a:ext cx="2844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3-2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전체 구성도</a:t>
            </a:r>
            <a:endParaRPr lang="ko-KR" altLang="en-US" sz="1067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FD84-E87E-40EC-A9AE-06FE17AC1531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7EE7C8-4DB6-63BE-F95D-6A690DA16196}"/>
              </a:ext>
            </a:extLst>
          </p:cNvPr>
          <p:cNvSpPr txBox="1"/>
          <p:nvPr/>
        </p:nvSpPr>
        <p:spPr>
          <a:xfrm>
            <a:off x="702704" y="728099"/>
            <a:ext cx="648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전체 구성도</a:t>
            </a:r>
          </a:p>
        </p:txBody>
      </p: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57F7D4F3-734B-6079-9258-9CBB575C3B09}"/>
              </a:ext>
            </a:extLst>
          </p:cNvPr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7838FA66-D62F-5DC0-F1A2-14A3B7C7F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C3CB8E9-624E-A551-10DF-BDB2A896B9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6" y="1365488"/>
            <a:ext cx="9917190" cy="503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53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Object 2">
            <a:extLst>
              <a:ext uri="{FF2B5EF4-FFF2-40B4-BE49-F238E27FC236}">
                <a16:creationId xmlns:a16="http://schemas.microsoft.com/office/drawing/2014/main" id="{B590F813-7ACA-759F-6B2B-67989DC866A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4630" y="2242"/>
            <a:ext cx="4087370" cy="6858000"/>
          </a:xfrm>
          <a:prstGeom prst="rect">
            <a:avLst/>
          </a:prstGeom>
          <a:solidFill>
            <a:srgbClr val="CBEAFF"/>
          </a:solidFill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FBB7CC4-EC7C-416C-ADEF-14170462F42A}"/>
              </a:ext>
            </a:extLst>
          </p:cNvPr>
          <p:cNvSpPr txBox="1"/>
          <p:nvPr/>
        </p:nvSpPr>
        <p:spPr>
          <a:xfrm>
            <a:off x="9085943" y="415804"/>
            <a:ext cx="2844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3-4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사용자 시나리오</a:t>
            </a:r>
            <a:endParaRPr lang="ko-KR" altLang="en-US" sz="1067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7EE7C8-4DB6-63BE-F95D-6A690DA16196}"/>
              </a:ext>
            </a:extLst>
          </p:cNvPr>
          <p:cNvSpPr txBox="1"/>
          <p:nvPr/>
        </p:nvSpPr>
        <p:spPr>
          <a:xfrm>
            <a:off x="702704" y="728099"/>
            <a:ext cx="648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 시나리오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로그인</a:t>
            </a:r>
          </a:p>
        </p:txBody>
      </p: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57F7D4F3-734B-6079-9258-9CBB575C3B09}"/>
              </a:ext>
            </a:extLst>
          </p:cNvPr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7838FA66-D62F-5DC0-F1A2-14A3B7C7F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A687B7D-9DA0-406B-B3DC-35FECA9AE91D}"/>
              </a:ext>
            </a:extLst>
          </p:cNvPr>
          <p:cNvSpPr/>
          <p:nvPr/>
        </p:nvSpPr>
        <p:spPr>
          <a:xfrm>
            <a:off x="801167" y="1640284"/>
            <a:ext cx="4087370" cy="370165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7C8C80-621B-4730-B860-CE6538EE6E26}"/>
              </a:ext>
            </a:extLst>
          </p:cNvPr>
          <p:cNvSpPr txBox="1"/>
          <p:nvPr/>
        </p:nvSpPr>
        <p:spPr>
          <a:xfrm>
            <a:off x="450418" y="3070042"/>
            <a:ext cx="7357140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아이디</a:t>
            </a:r>
            <a:r>
              <a:rPr lang="en-US" altLang="ko-KR" dirty="0"/>
              <a:t>,</a:t>
            </a:r>
            <a:r>
              <a:rPr lang="ko-KR" altLang="en-US" dirty="0"/>
              <a:t> 패스워드를 입력 가능합니다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생체 인증 체크 시</a:t>
            </a:r>
            <a:r>
              <a:rPr lang="en-US" altLang="ko-KR" dirty="0"/>
              <a:t>,</a:t>
            </a:r>
            <a:r>
              <a:rPr lang="ko-KR" altLang="en-US" dirty="0"/>
              <a:t> 다음 로그인부터 지문인식을 사용합니다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기존에 등록된 사용자만 로그인이 가능합니다</a:t>
            </a:r>
            <a:r>
              <a:rPr lang="en-US" altLang="ko-KR" dirty="0"/>
              <a:t>.(</a:t>
            </a:r>
            <a:r>
              <a:rPr lang="ko-KR" altLang="en-US" dirty="0"/>
              <a:t>전제</a:t>
            </a:r>
            <a:r>
              <a:rPr lang="en-US" altLang="ko-KR" dirty="0"/>
              <a:t>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병원 네트워크 사용 시에만 로그인이 가능합니다</a:t>
            </a:r>
            <a:r>
              <a:rPr lang="en-US" altLang="ko-KR" dirty="0"/>
              <a:t>.(</a:t>
            </a:r>
            <a:r>
              <a:rPr lang="ko-KR" altLang="en-US" dirty="0"/>
              <a:t>전제</a:t>
            </a:r>
            <a:r>
              <a:rPr lang="en-US" altLang="ko-KR" dirty="0"/>
              <a:t>)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6E239A-EFC9-4239-B241-2FF11AC99F4E}"/>
              </a:ext>
            </a:extLst>
          </p:cNvPr>
          <p:cNvSpPr/>
          <p:nvPr/>
        </p:nvSpPr>
        <p:spPr>
          <a:xfrm>
            <a:off x="397076" y="2303850"/>
            <a:ext cx="7451891" cy="3868426"/>
          </a:xfrm>
          <a:prstGeom prst="rect">
            <a:avLst/>
          </a:prstGeom>
          <a:noFill/>
          <a:ln w="38100">
            <a:solidFill>
              <a:srgbClr val="87A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D6DB403-9AF4-B0B4-39DB-9B2B20639520}"/>
              </a:ext>
            </a:extLst>
          </p:cNvPr>
          <p:cNvGrpSpPr/>
          <p:nvPr/>
        </p:nvGrpSpPr>
        <p:grpSpPr>
          <a:xfrm>
            <a:off x="8835896" y="744792"/>
            <a:ext cx="2596718" cy="5436000"/>
            <a:chOff x="8835896" y="744792"/>
            <a:chExt cx="2596718" cy="5436000"/>
          </a:xfrm>
        </p:grpSpPr>
        <p:grpSp>
          <p:nvGrpSpPr>
            <p:cNvPr id="4" name="그룹 3"/>
            <p:cNvGrpSpPr/>
            <p:nvPr/>
          </p:nvGrpSpPr>
          <p:grpSpPr>
            <a:xfrm>
              <a:off x="8835896" y="744792"/>
              <a:ext cx="2596718" cy="5436000"/>
              <a:chOff x="8835898" y="677414"/>
              <a:chExt cx="2596718" cy="5436000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AFD8E1A5-484F-AA64-2BE0-6EA7C3EB74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5898" y="677414"/>
                <a:ext cx="2596718" cy="5436000"/>
              </a:xfrm>
              <a:prstGeom prst="rect">
                <a:avLst/>
              </a:prstGeom>
            </p:spPr>
          </p:pic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815"/>
              <a:stretch/>
            </p:blipFill>
            <p:spPr>
              <a:xfrm>
                <a:off x="8924711" y="1002126"/>
                <a:ext cx="2427958" cy="4700549"/>
              </a:xfrm>
              <a:prstGeom prst="roundRect">
                <a:avLst>
                  <a:gd name="adj" fmla="val 2428"/>
                </a:avLst>
              </a:prstGeom>
            </p:spPr>
          </p:pic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7C33255-6870-354E-8FF1-DC0FCA524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864"/>
            <a:stretch/>
          </p:blipFill>
          <p:spPr>
            <a:xfrm>
              <a:off x="8924710" y="1049849"/>
              <a:ext cx="2427957" cy="4700550"/>
            </a:xfrm>
            <a:prstGeom prst="roundRect">
              <a:avLst>
                <a:gd name="adj" fmla="val 2223"/>
              </a:avLst>
            </a:prstGeom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765B4B1-2BD8-299B-A017-87A4F8CC7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F2E-8046-4767-A1A0-D4DCE1B850F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829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Object 2">
            <a:extLst>
              <a:ext uri="{FF2B5EF4-FFF2-40B4-BE49-F238E27FC236}">
                <a16:creationId xmlns:a16="http://schemas.microsoft.com/office/drawing/2014/main" id="{B590F813-7ACA-759F-6B2B-67989DC866A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90570" y="2242"/>
            <a:ext cx="4087370" cy="6858000"/>
          </a:xfrm>
          <a:prstGeom prst="rect">
            <a:avLst/>
          </a:prstGeom>
          <a:solidFill>
            <a:srgbClr val="CBEAFF"/>
          </a:solidFill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7EE7C8-4DB6-63BE-F95D-6A690DA16196}"/>
              </a:ext>
            </a:extLst>
          </p:cNvPr>
          <p:cNvSpPr txBox="1"/>
          <p:nvPr/>
        </p:nvSpPr>
        <p:spPr>
          <a:xfrm>
            <a:off x="702704" y="728099"/>
            <a:ext cx="648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 시나리오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메인 홈</a:t>
            </a:r>
          </a:p>
        </p:txBody>
      </p: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57F7D4F3-734B-6079-9258-9CBB575C3B09}"/>
              </a:ext>
            </a:extLst>
          </p:cNvPr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7838FA66-D62F-5DC0-F1A2-14A3B7C7F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A687B7D-9DA0-406B-B3DC-35FECA9AE91D}"/>
              </a:ext>
            </a:extLst>
          </p:cNvPr>
          <p:cNvSpPr/>
          <p:nvPr/>
        </p:nvSpPr>
        <p:spPr>
          <a:xfrm>
            <a:off x="801167" y="1640284"/>
            <a:ext cx="4087370" cy="370165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홈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7C8C80-621B-4730-B860-CE6538EE6E26}"/>
              </a:ext>
            </a:extLst>
          </p:cNvPr>
          <p:cNvSpPr txBox="1"/>
          <p:nvPr/>
        </p:nvSpPr>
        <p:spPr>
          <a:xfrm>
            <a:off x="450418" y="3070042"/>
            <a:ext cx="7357140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 err="1"/>
              <a:t>로그인된</a:t>
            </a:r>
            <a:r>
              <a:rPr lang="ko-KR" altLang="en-US" dirty="0"/>
              <a:t> 간호사의 정보가 표시됩니다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각 모듈로 이동할 수 있는 메인 페이지입니다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공지 사항 프리뷰로 최근 </a:t>
            </a:r>
            <a:r>
              <a:rPr lang="en-US" altLang="ko-KR" dirty="0"/>
              <a:t>2</a:t>
            </a:r>
            <a:r>
              <a:rPr lang="ko-KR" altLang="en-US" dirty="0"/>
              <a:t>개의 공지를 확인할 수 있습니다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공지 사항으로 이동할 수 있습니다</a:t>
            </a:r>
            <a:r>
              <a:rPr lang="en-US" altLang="ko-KR" dirty="0"/>
              <a:t>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6E239A-EFC9-4239-B241-2FF11AC99F4E}"/>
              </a:ext>
            </a:extLst>
          </p:cNvPr>
          <p:cNvSpPr/>
          <p:nvPr/>
        </p:nvSpPr>
        <p:spPr>
          <a:xfrm>
            <a:off x="397076" y="2303850"/>
            <a:ext cx="7451891" cy="3868426"/>
          </a:xfrm>
          <a:prstGeom prst="rect">
            <a:avLst/>
          </a:prstGeom>
          <a:noFill/>
          <a:ln w="38100">
            <a:solidFill>
              <a:srgbClr val="87A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0D1C675-603F-1907-2BC5-C5C2575DD338}"/>
              </a:ext>
            </a:extLst>
          </p:cNvPr>
          <p:cNvGrpSpPr/>
          <p:nvPr/>
        </p:nvGrpSpPr>
        <p:grpSpPr>
          <a:xfrm>
            <a:off x="8835896" y="744792"/>
            <a:ext cx="2596718" cy="5436000"/>
            <a:chOff x="8835896" y="744792"/>
            <a:chExt cx="2596718" cy="5436000"/>
          </a:xfrm>
        </p:grpSpPr>
        <p:grpSp>
          <p:nvGrpSpPr>
            <p:cNvPr id="4" name="그룹 3"/>
            <p:cNvGrpSpPr/>
            <p:nvPr/>
          </p:nvGrpSpPr>
          <p:grpSpPr>
            <a:xfrm>
              <a:off x="8835896" y="744792"/>
              <a:ext cx="2596718" cy="5436000"/>
              <a:chOff x="8835898" y="677414"/>
              <a:chExt cx="2596718" cy="5436000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AFD8E1A5-484F-AA64-2BE0-6EA7C3EB74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5898" y="677414"/>
                <a:ext cx="2596718" cy="5436000"/>
              </a:xfrm>
              <a:prstGeom prst="rect">
                <a:avLst/>
              </a:prstGeom>
            </p:spPr>
          </p:pic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815"/>
              <a:stretch/>
            </p:blipFill>
            <p:spPr>
              <a:xfrm>
                <a:off x="8924711" y="1002126"/>
                <a:ext cx="2427958" cy="4700549"/>
              </a:xfrm>
              <a:prstGeom prst="roundRect">
                <a:avLst>
                  <a:gd name="adj" fmla="val 2428"/>
                </a:avLst>
              </a:prstGeom>
            </p:spPr>
          </p:pic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887ED95-B010-A0D9-47EF-F75852556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000"/>
            <a:stretch/>
          </p:blipFill>
          <p:spPr>
            <a:xfrm>
              <a:off x="8924710" y="1051264"/>
              <a:ext cx="2427958" cy="4737232"/>
            </a:xfrm>
            <a:prstGeom prst="roundRect">
              <a:avLst>
                <a:gd name="adj" fmla="val 2223"/>
              </a:avLst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B592DA5-80F4-6114-5527-3C935CB86235}"/>
              </a:ext>
            </a:extLst>
          </p:cNvPr>
          <p:cNvSpPr txBox="1"/>
          <p:nvPr/>
        </p:nvSpPr>
        <p:spPr>
          <a:xfrm>
            <a:off x="9085943" y="415804"/>
            <a:ext cx="2844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3-4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사용자 시나리오</a:t>
            </a:r>
            <a:endParaRPr lang="ko-KR" altLang="en-US" sz="1067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50ECC87-81D3-E566-97F0-7023481AA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F2E-8046-4767-A1A0-D4DCE1B850F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183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Object 2">
            <a:extLst>
              <a:ext uri="{FF2B5EF4-FFF2-40B4-BE49-F238E27FC236}">
                <a16:creationId xmlns:a16="http://schemas.microsoft.com/office/drawing/2014/main" id="{B590F813-7ACA-759F-6B2B-67989DC866A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90570" y="-11205"/>
            <a:ext cx="4087370" cy="6858000"/>
          </a:xfrm>
          <a:prstGeom prst="rect">
            <a:avLst/>
          </a:prstGeom>
          <a:solidFill>
            <a:srgbClr val="CBEAFF"/>
          </a:solidFill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7EE7C8-4DB6-63BE-F95D-6A690DA16196}"/>
              </a:ext>
            </a:extLst>
          </p:cNvPr>
          <p:cNvSpPr txBox="1"/>
          <p:nvPr/>
        </p:nvSpPr>
        <p:spPr>
          <a:xfrm>
            <a:off x="702704" y="728099"/>
            <a:ext cx="648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 시나리오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공지 사항</a:t>
            </a:r>
          </a:p>
        </p:txBody>
      </p: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57F7D4F3-734B-6079-9258-9CBB575C3B09}"/>
              </a:ext>
            </a:extLst>
          </p:cNvPr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7838FA66-D62F-5DC0-F1A2-14A3B7C7F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A687B7D-9DA0-406B-B3DC-35FECA9AE91D}"/>
              </a:ext>
            </a:extLst>
          </p:cNvPr>
          <p:cNvSpPr/>
          <p:nvPr/>
        </p:nvSpPr>
        <p:spPr>
          <a:xfrm>
            <a:off x="801167" y="1640284"/>
            <a:ext cx="4087370" cy="370165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공지 사항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7C8C80-621B-4730-B860-CE6538EE6E26}"/>
              </a:ext>
            </a:extLst>
          </p:cNvPr>
          <p:cNvSpPr txBox="1"/>
          <p:nvPr/>
        </p:nvSpPr>
        <p:spPr>
          <a:xfrm>
            <a:off x="450418" y="3070042"/>
            <a:ext cx="7357140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관리자가 작성한 공지들을 확인할 수 있습니다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관리자가 아닌 경우</a:t>
            </a:r>
            <a:r>
              <a:rPr lang="en-US" altLang="ko-KR" dirty="0"/>
              <a:t>,</a:t>
            </a:r>
            <a:r>
              <a:rPr lang="ko-KR" altLang="en-US" dirty="0"/>
              <a:t> 작성버튼이 숨겨집니다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공지사항의 </a:t>
            </a:r>
            <a:r>
              <a:rPr lang="ko-KR" altLang="en-US" dirty="0" err="1"/>
              <a:t>갯수를</a:t>
            </a:r>
            <a:r>
              <a:rPr lang="ko-KR" altLang="en-US" dirty="0"/>
              <a:t> 확인할 수 있습니다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공지사항의 제목</a:t>
            </a:r>
            <a:r>
              <a:rPr lang="en-US" altLang="ko-KR" dirty="0"/>
              <a:t>,</a:t>
            </a:r>
            <a:r>
              <a:rPr lang="ko-KR" altLang="en-US" dirty="0"/>
              <a:t> 작성자</a:t>
            </a:r>
            <a:r>
              <a:rPr lang="en-US" altLang="ko-KR" dirty="0"/>
              <a:t>,</a:t>
            </a:r>
            <a:r>
              <a:rPr lang="ko-KR" altLang="en-US" dirty="0"/>
              <a:t> 업로드 날짜를 확인하실 수 있습니다</a:t>
            </a:r>
            <a:r>
              <a:rPr lang="en-US" altLang="ko-KR" dirty="0"/>
              <a:t>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6E239A-EFC9-4239-B241-2FF11AC99F4E}"/>
              </a:ext>
            </a:extLst>
          </p:cNvPr>
          <p:cNvSpPr/>
          <p:nvPr/>
        </p:nvSpPr>
        <p:spPr>
          <a:xfrm>
            <a:off x="397076" y="2303850"/>
            <a:ext cx="7451891" cy="3868426"/>
          </a:xfrm>
          <a:prstGeom prst="rect">
            <a:avLst/>
          </a:prstGeom>
          <a:noFill/>
          <a:ln w="38100">
            <a:solidFill>
              <a:srgbClr val="87A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C7EAE3C-5E11-A310-545E-A4F565C92A92}"/>
              </a:ext>
            </a:extLst>
          </p:cNvPr>
          <p:cNvGrpSpPr/>
          <p:nvPr/>
        </p:nvGrpSpPr>
        <p:grpSpPr>
          <a:xfrm>
            <a:off x="8835896" y="744792"/>
            <a:ext cx="2596718" cy="5436000"/>
            <a:chOff x="8835896" y="744792"/>
            <a:chExt cx="2596718" cy="5436000"/>
          </a:xfrm>
        </p:grpSpPr>
        <p:grpSp>
          <p:nvGrpSpPr>
            <p:cNvPr id="4" name="그룹 3"/>
            <p:cNvGrpSpPr/>
            <p:nvPr/>
          </p:nvGrpSpPr>
          <p:grpSpPr>
            <a:xfrm>
              <a:off x="8835896" y="744792"/>
              <a:ext cx="2596718" cy="5436000"/>
              <a:chOff x="8835898" y="677414"/>
              <a:chExt cx="2596718" cy="5436000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AFD8E1A5-484F-AA64-2BE0-6EA7C3EB74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5898" y="677414"/>
                <a:ext cx="2596718" cy="5436000"/>
              </a:xfrm>
              <a:prstGeom prst="rect">
                <a:avLst/>
              </a:prstGeom>
            </p:spPr>
          </p:pic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815"/>
              <a:stretch/>
            </p:blipFill>
            <p:spPr>
              <a:xfrm>
                <a:off x="8924711" y="1002126"/>
                <a:ext cx="2427958" cy="4700549"/>
              </a:xfrm>
              <a:prstGeom prst="roundRect">
                <a:avLst>
                  <a:gd name="adj" fmla="val 2428"/>
                </a:avLst>
              </a:prstGeom>
            </p:spPr>
          </p:pic>
        </p:grpSp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5D361D2F-6C58-347B-D16E-58A7C4AAA7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609"/>
            <a:stretch/>
          </p:blipFill>
          <p:spPr>
            <a:xfrm>
              <a:off x="8926375" y="1051264"/>
              <a:ext cx="2426292" cy="4688682"/>
            </a:xfrm>
            <a:prstGeom prst="roundRect">
              <a:avLst>
                <a:gd name="adj" fmla="val 2647"/>
              </a:avLst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02C6ACD-99F3-0CB5-0079-272DD7910488}"/>
              </a:ext>
            </a:extLst>
          </p:cNvPr>
          <p:cNvSpPr txBox="1"/>
          <p:nvPr/>
        </p:nvSpPr>
        <p:spPr>
          <a:xfrm>
            <a:off x="9085943" y="415804"/>
            <a:ext cx="2844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3-4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사용자 시나리오</a:t>
            </a:r>
            <a:endParaRPr lang="ko-KR" altLang="en-US" sz="1067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72061A3-490A-66CE-2C86-AA815CCF4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F2E-8046-4767-A1A0-D4DCE1B850F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391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ject 2">
            <a:extLst>
              <a:ext uri="{FF2B5EF4-FFF2-40B4-BE49-F238E27FC236}">
                <a16:creationId xmlns:a16="http://schemas.microsoft.com/office/drawing/2014/main" id="{8D39B056-C318-B8E5-E697-37993CCA7E0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4631" y="0"/>
            <a:ext cx="4087370" cy="6858000"/>
          </a:xfrm>
          <a:prstGeom prst="rect">
            <a:avLst/>
          </a:prstGeom>
          <a:solidFill>
            <a:srgbClr val="CBEAFF"/>
          </a:solidFill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7EE7C8-4DB6-63BE-F95D-6A690DA16196}"/>
              </a:ext>
            </a:extLst>
          </p:cNvPr>
          <p:cNvSpPr txBox="1"/>
          <p:nvPr/>
        </p:nvSpPr>
        <p:spPr>
          <a:xfrm>
            <a:off x="702704" y="728099"/>
            <a:ext cx="648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 시나리오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인수인계</a:t>
            </a:r>
          </a:p>
        </p:txBody>
      </p: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57F7D4F3-734B-6079-9258-9CBB575C3B09}"/>
              </a:ext>
            </a:extLst>
          </p:cNvPr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7838FA66-D62F-5DC0-F1A2-14A3B7C7F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A687B7D-9DA0-406B-B3DC-35FECA9AE91D}"/>
              </a:ext>
            </a:extLst>
          </p:cNvPr>
          <p:cNvSpPr/>
          <p:nvPr/>
        </p:nvSpPr>
        <p:spPr>
          <a:xfrm>
            <a:off x="801167" y="1640284"/>
            <a:ext cx="4087370" cy="370165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인수인계 환자 목록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7C8C80-621B-4730-B860-CE6538EE6E26}"/>
              </a:ext>
            </a:extLst>
          </p:cNvPr>
          <p:cNvSpPr txBox="1"/>
          <p:nvPr/>
        </p:nvSpPr>
        <p:spPr>
          <a:xfrm>
            <a:off x="450418" y="3070042"/>
            <a:ext cx="73571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 err="1"/>
              <a:t>로그인된</a:t>
            </a:r>
            <a:r>
              <a:rPr lang="ko-KR" altLang="en-US" dirty="0"/>
              <a:t> 간호사의 정보가 표시됩니다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해당 간호사의 담당 환자 목록이 출력됩니다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각 환자마다 기본 정보</a:t>
            </a:r>
            <a:r>
              <a:rPr lang="en-US" altLang="ko-KR" dirty="0"/>
              <a:t>(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호실</a:t>
            </a:r>
            <a:r>
              <a:rPr lang="en-US" altLang="ko-KR" dirty="0"/>
              <a:t>, </a:t>
            </a:r>
            <a:r>
              <a:rPr lang="ko-KR" altLang="en-US" dirty="0"/>
              <a:t>나이 등</a:t>
            </a:r>
            <a:r>
              <a:rPr lang="en-US" altLang="ko-KR" dirty="0"/>
              <a:t>)</a:t>
            </a:r>
            <a:r>
              <a:rPr lang="ko-KR" altLang="en-US" dirty="0"/>
              <a:t>를 확인할 수 있습니다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인수인계 목록 화면으로 이동할 수 있는 버튼을 누릅니다</a:t>
            </a:r>
            <a:r>
              <a:rPr lang="en-US" altLang="ko-KR" dirty="0"/>
              <a:t>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6E239A-EFC9-4239-B241-2FF11AC99F4E}"/>
              </a:ext>
            </a:extLst>
          </p:cNvPr>
          <p:cNvSpPr/>
          <p:nvPr/>
        </p:nvSpPr>
        <p:spPr>
          <a:xfrm>
            <a:off x="397076" y="2303850"/>
            <a:ext cx="7451891" cy="3868426"/>
          </a:xfrm>
          <a:prstGeom prst="rect">
            <a:avLst/>
          </a:prstGeom>
          <a:noFill/>
          <a:ln w="38100">
            <a:solidFill>
              <a:srgbClr val="87A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8835896" y="744792"/>
            <a:ext cx="2596718" cy="5436000"/>
            <a:chOff x="8835898" y="677414"/>
            <a:chExt cx="2596718" cy="543600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FD8E1A5-484F-AA64-2BE0-6EA7C3EB7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5898" y="677414"/>
              <a:ext cx="2596718" cy="5436000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15"/>
            <a:stretch/>
          </p:blipFill>
          <p:spPr>
            <a:xfrm>
              <a:off x="8924711" y="1002126"/>
              <a:ext cx="2427958" cy="4700549"/>
            </a:xfrm>
            <a:prstGeom prst="roundRect">
              <a:avLst>
                <a:gd name="adj" fmla="val 2428"/>
              </a:avLst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8BB3AF4-FA1F-74E6-ED95-CEC4B0B195E2}"/>
              </a:ext>
            </a:extLst>
          </p:cNvPr>
          <p:cNvSpPr txBox="1"/>
          <p:nvPr/>
        </p:nvSpPr>
        <p:spPr>
          <a:xfrm>
            <a:off x="9085943" y="415804"/>
            <a:ext cx="2844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3-4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사용자 시나리오</a:t>
            </a:r>
            <a:endParaRPr lang="ko-KR" altLang="en-US" sz="1067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7F18F05-6AD7-C427-AEDA-2B46765C5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F2E-8046-4767-A1A0-D4DCE1B850F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6880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ject 2">
            <a:extLst>
              <a:ext uri="{FF2B5EF4-FFF2-40B4-BE49-F238E27FC236}">
                <a16:creationId xmlns:a16="http://schemas.microsoft.com/office/drawing/2014/main" id="{2E6687F1-07E3-2C4A-D29D-35769B9FCB2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4631" y="0"/>
            <a:ext cx="4087370" cy="6858000"/>
          </a:xfrm>
          <a:prstGeom prst="rect">
            <a:avLst/>
          </a:prstGeom>
          <a:solidFill>
            <a:srgbClr val="CBEAFF"/>
          </a:solidFill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7EE7C8-4DB6-63BE-F95D-6A690DA16196}"/>
              </a:ext>
            </a:extLst>
          </p:cNvPr>
          <p:cNvSpPr txBox="1"/>
          <p:nvPr/>
        </p:nvSpPr>
        <p:spPr>
          <a:xfrm>
            <a:off x="702704" y="728099"/>
            <a:ext cx="648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 시나리오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인수인계</a:t>
            </a:r>
          </a:p>
        </p:txBody>
      </p: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57F7D4F3-734B-6079-9258-9CBB575C3B09}"/>
              </a:ext>
            </a:extLst>
          </p:cNvPr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7838FA66-D62F-5DC0-F1A2-14A3B7C7F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A687B7D-9DA0-406B-B3DC-35FECA9AE91D}"/>
              </a:ext>
            </a:extLst>
          </p:cNvPr>
          <p:cNvSpPr/>
          <p:nvPr/>
        </p:nvSpPr>
        <p:spPr>
          <a:xfrm>
            <a:off x="801167" y="1640284"/>
            <a:ext cx="4087370" cy="370165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인수인계 사항 목록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7C8C80-621B-4730-B860-CE6538EE6E26}"/>
              </a:ext>
            </a:extLst>
          </p:cNvPr>
          <p:cNvSpPr txBox="1"/>
          <p:nvPr/>
        </p:nvSpPr>
        <p:spPr>
          <a:xfrm>
            <a:off x="450418" y="3070042"/>
            <a:ext cx="73571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선택된 환자의 인수인계 목록을 수행 일시 순으로 확인할 수 있습니다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인수인계 사항 완료 여부를 체크할 수 있습니다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인수인계 신규 작성이 가능합니다</a:t>
            </a:r>
            <a:r>
              <a:rPr lang="en-US" altLang="ko-KR" dirty="0"/>
              <a:t>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6E239A-EFC9-4239-B241-2FF11AC99F4E}"/>
              </a:ext>
            </a:extLst>
          </p:cNvPr>
          <p:cNvSpPr/>
          <p:nvPr/>
        </p:nvSpPr>
        <p:spPr>
          <a:xfrm>
            <a:off x="397076" y="2303850"/>
            <a:ext cx="7451891" cy="3868426"/>
          </a:xfrm>
          <a:prstGeom prst="rect">
            <a:avLst/>
          </a:prstGeom>
          <a:noFill/>
          <a:ln w="38100">
            <a:solidFill>
              <a:srgbClr val="87A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8835898" y="736276"/>
            <a:ext cx="2596718" cy="5436000"/>
            <a:chOff x="8835898" y="736276"/>
            <a:chExt cx="2596718" cy="543600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FD8E1A5-484F-AA64-2BE0-6EA7C3EB7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5898" y="736276"/>
              <a:ext cx="2596718" cy="543600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66"/>
            <a:stretch/>
          </p:blipFill>
          <p:spPr>
            <a:xfrm>
              <a:off x="8916253" y="1057364"/>
              <a:ext cx="2423642" cy="4699653"/>
            </a:xfrm>
            <a:prstGeom prst="roundRect">
              <a:avLst>
                <a:gd name="adj" fmla="val 1954"/>
              </a:avLst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AFFBC0A-2B12-7A3A-B6D9-40171373FEB9}"/>
              </a:ext>
            </a:extLst>
          </p:cNvPr>
          <p:cNvSpPr txBox="1"/>
          <p:nvPr/>
        </p:nvSpPr>
        <p:spPr>
          <a:xfrm>
            <a:off x="9085943" y="415804"/>
            <a:ext cx="2844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3-4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사용자 시나리오</a:t>
            </a:r>
            <a:endParaRPr lang="ko-KR" altLang="en-US" sz="1067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DB4B658-4058-4373-5FB4-529164C48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F2E-8046-4767-A1A0-D4DCE1B850F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059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ject 2">
            <a:extLst>
              <a:ext uri="{FF2B5EF4-FFF2-40B4-BE49-F238E27FC236}">
                <a16:creationId xmlns:a16="http://schemas.microsoft.com/office/drawing/2014/main" id="{1229FBE4-3421-3265-CEE9-A0BB1841FD3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4631" y="0"/>
            <a:ext cx="4087370" cy="6858000"/>
          </a:xfrm>
          <a:prstGeom prst="rect">
            <a:avLst/>
          </a:prstGeom>
          <a:solidFill>
            <a:srgbClr val="CBEAFF"/>
          </a:solidFill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7EE7C8-4DB6-63BE-F95D-6A690DA16196}"/>
              </a:ext>
            </a:extLst>
          </p:cNvPr>
          <p:cNvSpPr txBox="1"/>
          <p:nvPr/>
        </p:nvSpPr>
        <p:spPr>
          <a:xfrm>
            <a:off x="702704" y="728099"/>
            <a:ext cx="648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 시나리오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인수인계</a:t>
            </a:r>
          </a:p>
        </p:txBody>
      </p: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57F7D4F3-734B-6079-9258-9CBB575C3B09}"/>
              </a:ext>
            </a:extLst>
          </p:cNvPr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7838FA66-D62F-5DC0-F1A2-14A3B7C7F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A687B7D-9DA0-406B-B3DC-35FECA9AE91D}"/>
              </a:ext>
            </a:extLst>
          </p:cNvPr>
          <p:cNvSpPr/>
          <p:nvPr/>
        </p:nvSpPr>
        <p:spPr>
          <a:xfrm>
            <a:off x="801167" y="1640284"/>
            <a:ext cx="4087370" cy="370165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인수인계 작성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7C8C80-621B-4730-B860-CE6538EE6E26}"/>
              </a:ext>
            </a:extLst>
          </p:cNvPr>
          <p:cNvSpPr txBox="1"/>
          <p:nvPr/>
        </p:nvSpPr>
        <p:spPr>
          <a:xfrm>
            <a:off x="450418" y="3070042"/>
            <a:ext cx="73571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인수인계 수행 일시와 시간을 설정합니다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수행 일시 설정 버튼 상단에는 작성 일시와 작성자의 정보가 출력됩니다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수행 일시와 인계 내용을 작성해야 저장이 가능합니다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6E239A-EFC9-4239-B241-2FF11AC99F4E}"/>
              </a:ext>
            </a:extLst>
          </p:cNvPr>
          <p:cNvSpPr/>
          <p:nvPr/>
        </p:nvSpPr>
        <p:spPr>
          <a:xfrm>
            <a:off x="397076" y="2303850"/>
            <a:ext cx="7451891" cy="3868426"/>
          </a:xfrm>
          <a:prstGeom prst="rect">
            <a:avLst/>
          </a:prstGeom>
          <a:noFill/>
          <a:ln w="38100">
            <a:solidFill>
              <a:srgbClr val="87A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8835898" y="736276"/>
            <a:ext cx="2596718" cy="5436000"/>
            <a:chOff x="8835898" y="736276"/>
            <a:chExt cx="2596718" cy="5436000"/>
          </a:xfrm>
        </p:grpSpPr>
        <p:grpSp>
          <p:nvGrpSpPr>
            <p:cNvPr id="5" name="그룹 4"/>
            <p:cNvGrpSpPr/>
            <p:nvPr/>
          </p:nvGrpSpPr>
          <p:grpSpPr>
            <a:xfrm>
              <a:off x="8835898" y="736276"/>
              <a:ext cx="2596718" cy="5436000"/>
              <a:chOff x="8835898" y="736276"/>
              <a:chExt cx="2596718" cy="5436000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AFD8E1A5-484F-AA64-2BE0-6EA7C3EB74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5898" y="736276"/>
                <a:ext cx="2596718" cy="5436000"/>
              </a:xfrm>
              <a:prstGeom prst="rect">
                <a:avLst/>
              </a:prstGeom>
            </p:spPr>
          </p:pic>
          <p:pic>
            <p:nvPicPr>
              <p:cNvPr id="3" name="그림 2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666"/>
              <a:stretch/>
            </p:blipFill>
            <p:spPr>
              <a:xfrm>
                <a:off x="8916253" y="1057364"/>
                <a:ext cx="2423642" cy="4699653"/>
              </a:xfrm>
              <a:prstGeom prst="roundRect">
                <a:avLst>
                  <a:gd name="adj" fmla="val 1954"/>
                </a:avLst>
              </a:prstGeom>
            </p:spPr>
          </p:pic>
        </p:grp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18"/>
            <a:stretch/>
          </p:blipFill>
          <p:spPr>
            <a:xfrm>
              <a:off x="8913887" y="1040100"/>
              <a:ext cx="2430364" cy="4735057"/>
            </a:xfrm>
            <a:prstGeom prst="roundRect">
              <a:avLst>
                <a:gd name="adj" fmla="val 2936"/>
              </a:avLst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DD02DF2-7105-7A43-90AF-F4B5FFE75B73}"/>
              </a:ext>
            </a:extLst>
          </p:cNvPr>
          <p:cNvSpPr txBox="1"/>
          <p:nvPr/>
        </p:nvSpPr>
        <p:spPr>
          <a:xfrm>
            <a:off x="9085943" y="415804"/>
            <a:ext cx="2844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3-4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사용자 시나리오</a:t>
            </a:r>
            <a:endParaRPr lang="ko-KR" altLang="en-US" sz="1067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3E05B8-C20E-673A-B5CD-8B164414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F2E-8046-4767-A1A0-D4DCE1B850F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9951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ject 2">
            <a:extLst>
              <a:ext uri="{FF2B5EF4-FFF2-40B4-BE49-F238E27FC236}">
                <a16:creationId xmlns:a16="http://schemas.microsoft.com/office/drawing/2014/main" id="{ACD9A453-3F7D-A2FD-E35A-7F979548B95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4631" y="0"/>
            <a:ext cx="4087370" cy="6858000"/>
          </a:xfrm>
          <a:prstGeom prst="rect">
            <a:avLst/>
          </a:prstGeom>
          <a:solidFill>
            <a:srgbClr val="CBEAFF"/>
          </a:solidFill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7EE7C8-4DB6-63BE-F95D-6A690DA16196}"/>
              </a:ext>
            </a:extLst>
          </p:cNvPr>
          <p:cNvSpPr txBox="1"/>
          <p:nvPr/>
        </p:nvSpPr>
        <p:spPr>
          <a:xfrm>
            <a:off x="702704" y="728099"/>
            <a:ext cx="648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 시나리오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인수인계</a:t>
            </a:r>
          </a:p>
        </p:txBody>
      </p: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57F7D4F3-734B-6079-9258-9CBB575C3B09}"/>
              </a:ext>
            </a:extLst>
          </p:cNvPr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7838FA66-D62F-5DC0-F1A2-14A3B7C7F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A687B7D-9DA0-406B-B3DC-35FECA9AE91D}"/>
              </a:ext>
            </a:extLst>
          </p:cNvPr>
          <p:cNvSpPr/>
          <p:nvPr/>
        </p:nvSpPr>
        <p:spPr>
          <a:xfrm>
            <a:off x="801167" y="1640284"/>
            <a:ext cx="4087370" cy="370165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인수인계 작성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6E239A-EFC9-4239-B241-2FF11AC99F4E}"/>
              </a:ext>
            </a:extLst>
          </p:cNvPr>
          <p:cNvSpPr/>
          <p:nvPr/>
        </p:nvSpPr>
        <p:spPr>
          <a:xfrm>
            <a:off x="397076" y="2303850"/>
            <a:ext cx="7451891" cy="3868426"/>
          </a:xfrm>
          <a:prstGeom prst="rect">
            <a:avLst/>
          </a:prstGeom>
          <a:noFill/>
          <a:ln w="38100">
            <a:solidFill>
              <a:srgbClr val="87A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8835898" y="736276"/>
            <a:ext cx="2596718" cy="5436000"/>
            <a:chOff x="8835898" y="736276"/>
            <a:chExt cx="2596718" cy="5436000"/>
          </a:xfrm>
        </p:grpSpPr>
        <p:grpSp>
          <p:nvGrpSpPr>
            <p:cNvPr id="5" name="그룹 4"/>
            <p:cNvGrpSpPr/>
            <p:nvPr/>
          </p:nvGrpSpPr>
          <p:grpSpPr>
            <a:xfrm>
              <a:off x="8835898" y="736276"/>
              <a:ext cx="2596718" cy="5436000"/>
              <a:chOff x="8835898" y="736276"/>
              <a:chExt cx="2596718" cy="5436000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AFD8E1A5-484F-AA64-2BE0-6EA7C3EB74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5898" y="736276"/>
                <a:ext cx="2596718" cy="5436000"/>
              </a:xfrm>
              <a:prstGeom prst="rect">
                <a:avLst/>
              </a:prstGeom>
            </p:spPr>
          </p:pic>
          <p:pic>
            <p:nvPicPr>
              <p:cNvPr id="3" name="그림 2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666"/>
              <a:stretch/>
            </p:blipFill>
            <p:spPr>
              <a:xfrm>
                <a:off x="8916253" y="1057364"/>
                <a:ext cx="2423642" cy="4699653"/>
              </a:xfrm>
              <a:prstGeom prst="roundRect">
                <a:avLst>
                  <a:gd name="adj" fmla="val 1954"/>
                </a:avLst>
              </a:prstGeom>
            </p:spPr>
          </p:pic>
        </p:grp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75"/>
            <a:stretch/>
          </p:blipFill>
          <p:spPr>
            <a:xfrm>
              <a:off x="8926790" y="1051263"/>
              <a:ext cx="2417181" cy="4701600"/>
            </a:xfrm>
            <a:prstGeom prst="roundRect">
              <a:avLst>
                <a:gd name="adj" fmla="val 1938"/>
              </a:avLst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B7C8C80-621B-4730-B860-CE6538EE6E26}"/>
              </a:ext>
            </a:extLst>
          </p:cNvPr>
          <p:cNvSpPr txBox="1"/>
          <p:nvPr/>
        </p:nvSpPr>
        <p:spPr>
          <a:xfrm>
            <a:off x="450418" y="3070042"/>
            <a:ext cx="73571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인수인계 수행 일시와 시간을 설정합니다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수행 일시 설정 버튼 상단에는 작성 일시와 작성자의 정보가 출력됩니다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수행 일시와 인계 내용을 작성해야 저장이 가능합니다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2A1096-2B32-A61C-6E47-69CAE86B6288}"/>
              </a:ext>
            </a:extLst>
          </p:cNvPr>
          <p:cNvSpPr txBox="1"/>
          <p:nvPr/>
        </p:nvSpPr>
        <p:spPr>
          <a:xfrm>
            <a:off x="9085943" y="415804"/>
            <a:ext cx="2844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3-4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사용자 시나리오</a:t>
            </a:r>
            <a:endParaRPr lang="ko-KR" altLang="en-US" sz="1067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736A73-9392-2D8C-0CD3-AF37891DE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F2E-8046-4767-A1A0-D4DCE1B850F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070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E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ject 2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880000">
            <a:off x="1035812" y="-2630191"/>
            <a:ext cx="6983301" cy="124080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334" y="2400497"/>
            <a:ext cx="1440000" cy="1080000"/>
            <a:chOff x="2160295" y="3845467"/>
            <a:chExt cx="3967162" cy="291782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05791" y="3532843"/>
              <a:ext cx="3498699" cy="3553495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2160295" y="4989889"/>
              <a:ext cx="2101728" cy="613869"/>
              <a:chOff x="2160295" y="4989889"/>
              <a:chExt cx="2101728" cy="61386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160295" y="4989889"/>
                <a:ext cx="2101728" cy="613869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88427" y="4850945"/>
              <a:ext cx="2388719" cy="892117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3214785" y="2583757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주제 소개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551D54E-3BBC-4D19-A1B4-4E35C9283D43}"/>
              </a:ext>
            </a:extLst>
          </p:cNvPr>
          <p:cNvSpPr/>
          <p:nvPr/>
        </p:nvSpPr>
        <p:spPr>
          <a:xfrm>
            <a:off x="1944828" y="3518496"/>
            <a:ext cx="40749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 1-1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주제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20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· 1-2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주제 배경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20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· 1-3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널포유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2.0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 사항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FD84-E87E-40EC-A9AE-06FE17AC153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2425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ject 2">
            <a:extLst>
              <a:ext uri="{FF2B5EF4-FFF2-40B4-BE49-F238E27FC236}">
                <a16:creationId xmlns:a16="http://schemas.microsoft.com/office/drawing/2014/main" id="{8682C967-64C7-7239-59A9-D7C1554CD2C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4631" y="0"/>
            <a:ext cx="4087370" cy="6858000"/>
          </a:xfrm>
          <a:prstGeom prst="rect">
            <a:avLst/>
          </a:prstGeom>
          <a:solidFill>
            <a:srgbClr val="CBEAFF"/>
          </a:solidFill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7EE7C8-4DB6-63BE-F95D-6A690DA16196}"/>
              </a:ext>
            </a:extLst>
          </p:cNvPr>
          <p:cNvSpPr txBox="1"/>
          <p:nvPr/>
        </p:nvSpPr>
        <p:spPr>
          <a:xfrm>
            <a:off x="702704" y="728099"/>
            <a:ext cx="648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 시나리오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인수인계</a:t>
            </a:r>
          </a:p>
        </p:txBody>
      </p: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57F7D4F3-734B-6079-9258-9CBB575C3B09}"/>
              </a:ext>
            </a:extLst>
          </p:cNvPr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7838FA66-D62F-5DC0-F1A2-14A3B7C7F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A687B7D-9DA0-406B-B3DC-35FECA9AE91D}"/>
              </a:ext>
            </a:extLst>
          </p:cNvPr>
          <p:cNvSpPr/>
          <p:nvPr/>
        </p:nvSpPr>
        <p:spPr>
          <a:xfrm>
            <a:off x="801167" y="1640284"/>
            <a:ext cx="4087370" cy="370165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인수인계 세부사항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6E239A-EFC9-4239-B241-2FF11AC99F4E}"/>
              </a:ext>
            </a:extLst>
          </p:cNvPr>
          <p:cNvSpPr/>
          <p:nvPr/>
        </p:nvSpPr>
        <p:spPr>
          <a:xfrm>
            <a:off x="397076" y="2303850"/>
            <a:ext cx="7451891" cy="3868426"/>
          </a:xfrm>
          <a:prstGeom prst="rect">
            <a:avLst/>
          </a:prstGeom>
          <a:noFill/>
          <a:ln w="38100">
            <a:solidFill>
              <a:srgbClr val="87A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FD8E1A5-484F-AA64-2BE0-6EA7C3EB74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898" y="736276"/>
            <a:ext cx="2596718" cy="5436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7C8C80-621B-4730-B860-CE6538EE6E26}"/>
              </a:ext>
            </a:extLst>
          </p:cNvPr>
          <p:cNvSpPr txBox="1"/>
          <p:nvPr/>
        </p:nvSpPr>
        <p:spPr>
          <a:xfrm>
            <a:off x="450418" y="3070042"/>
            <a:ext cx="73571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인수인계 수행 일시</a:t>
            </a:r>
            <a:r>
              <a:rPr lang="en-US" altLang="ko-KR" dirty="0"/>
              <a:t>, </a:t>
            </a:r>
            <a:r>
              <a:rPr lang="ko-KR" altLang="en-US" dirty="0"/>
              <a:t>작성 일시</a:t>
            </a:r>
            <a:r>
              <a:rPr lang="en-US" altLang="ko-KR" dirty="0"/>
              <a:t>, </a:t>
            </a:r>
            <a:r>
              <a:rPr lang="ko-KR" altLang="en-US" dirty="0"/>
              <a:t>수정 일시 및 작성자</a:t>
            </a:r>
            <a:r>
              <a:rPr lang="en-US" altLang="ko-KR" dirty="0"/>
              <a:t>, </a:t>
            </a:r>
            <a:r>
              <a:rPr lang="ko-KR" altLang="en-US" dirty="0" err="1"/>
              <a:t>수정자를</a:t>
            </a:r>
            <a:r>
              <a:rPr lang="ko-KR" altLang="en-US" dirty="0"/>
              <a:t> 확인할 수 있습니다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인수인계 수정 시 수행 일시 및 내용을 변경할 수 있습니다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24"/>
          <a:stretch/>
        </p:blipFill>
        <p:spPr>
          <a:xfrm>
            <a:off x="8920683" y="1051264"/>
            <a:ext cx="2428727" cy="4701600"/>
          </a:xfrm>
          <a:prstGeom prst="roundRect">
            <a:avLst>
              <a:gd name="adj" fmla="val 3178"/>
            </a:avLst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425884-C81E-A6C5-8542-B21D41EE45E3}"/>
              </a:ext>
            </a:extLst>
          </p:cNvPr>
          <p:cNvSpPr txBox="1"/>
          <p:nvPr/>
        </p:nvSpPr>
        <p:spPr>
          <a:xfrm>
            <a:off x="9085943" y="415804"/>
            <a:ext cx="2844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3-4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사용자 시나리오</a:t>
            </a:r>
            <a:endParaRPr lang="ko-KR" altLang="en-US" sz="1067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69F851-2111-3C1E-7505-81EED6B94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F2E-8046-4767-A1A0-D4DCE1B850F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8607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ject 2">
            <a:extLst>
              <a:ext uri="{FF2B5EF4-FFF2-40B4-BE49-F238E27FC236}">
                <a16:creationId xmlns:a16="http://schemas.microsoft.com/office/drawing/2014/main" id="{2E61648D-0866-FD9A-44E9-CC794961A5C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4631" y="0"/>
            <a:ext cx="4087370" cy="6858000"/>
          </a:xfrm>
          <a:prstGeom prst="rect">
            <a:avLst/>
          </a:prstGeom>
          <a:solidFill>
            <a:srgbClr val="CBEAFF"/>
          </a:solidFill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7EE7C8-4DB6-63BE-F95D-6A690DA16196}"/>
              </a:ext>
            </a:extLst>
          </p:cNvPr>
          <p:cNvSpPr txBox="1"/>
          <p:nvPr/>
        </p:nvSpPr>
        <p:spPr>
          <a:xfrm>
            <a:off x="702704" y="728099"/>
            <a:ext cx="648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 시나리오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인수인계</a:t>
            </a:r>
          </a:p>
        </p:txBody>
      </p: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57F7D4F3-734B-6079-9258-9CBB575C3B09}"/>
              </a:ext>
            </a:extLst>
          </p:cNvPr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7838FA66-D62F-5DC0-F1A2-14A3B7C7F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A687B7D-9DA0-406B-B3DC-35FECA9AE91D}"/>
              </a:ext>
            </a:extLst>
          </p:cNvPr>
          <p:cNvSpPr/>
          <p:nvPr/>
        </p:nvSpPr>
        <p:spPr>
          <a:xfrm>
            <a:off x="801167" y="1640284"/>
            <a:ext cx="4087370" cy="370165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인수인계 세부사항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6E239A-EFC9-4239-B241-2FF11AC99F4E}"/>
              </a:ext>
            </a:extLst>
          </p:cNvPr>
          <p:cNvSpPr/>
          <p:nvPr/>
        </p:nvSpPr>
        <p:spPr>
          <a:xfrm>
            <a:off x="397076" y="2303850"/>
            <a:ext cx="7451891" cy="3868426"/>
          </a:xfrm>
          <a:prstGeom prst="rect">
            <a:avLst/>
          </a:prstGeom>
          <a:noFill/>
          <a:ln w="38100">
            <a:solidFill>
              <a:srgbClr val="87A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FD8E1A5-484F-AA64-2BE0-6EA7C3EB74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898" y="736276"/>
            <a:ext cx="2596718" cy="5436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7C8C80-621B-4730-B860-CE6538EE6E26}"/>
              </a:ext>
            </a:extLst>
          </p:cNvPr>
          <p:cNvSpPr txBox="1"/>
          <p:nvPr/>
        </p:nvSpPr>
        <p:spPr>
          <a:xfrm>
            <a:off x="450418" y="3070042"/>
            <a:ext cx="73571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인수인계 수행 일시</a:t>
            </a:r>
            <a:r>
              <a:rPr lang="en-US" altLang="ko-KR" dirty="0"/>
              <a:t>, </a:t>
            </a:r>
            <a:r>
              <a:rPr lang="ko-KR" altLang="en-US" dirty="0"/>
              <a:t>작성 일시</a:t>
            </a:r>
            <a:r>
              <a:rPr lang="en-US" altLang="ko-KR" dirty="0"/>
              <a:t>, </a:t>
            </a:r>
            <a:r>
              <a:rPr lang="ko-KR" altLang="en-US" dirty="0"/>
              <a:t>수정 일시 및 작성자</a:t>
            </a:r>
            <a:r>
              <a:rPr lang="en-US" altLang="ko-KR" dirty="0"/>
              <a:t>, </a:t>
            </a:r>
            <a:r>
              <a:rPr lang="ko-KR" altLang="en-US" dirty="0" err="1"/>
              <a:t>수정자를</a:t>
            </a:r>
            <a:r>
              <a:rPr lang="ko-KR" altLang="en-US" dirty="0"/>
              <a:t> 확인할 수 있습니다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인수인계 수정 시 수행 일시 및 내용을 변경할 수 있습니다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24"/>
          <a:stretch/>
        </p:blipFill>
        <p:spPr>
          <a:xfrm>
            <a:off x="8919893" y="1040101"/>
            <a:ext cx="2428727" cy="4701600"/>
          </a:xfrm>
          <a:prstGeom prst="roundRect">
            <a:avLst>
              <a:gd name="adj" fmla="val 2531"/>
            </a:avLst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712931-0303-180D-914E-468FDA6A0816}"/>
              </a:ext>
            </a:extLst>
          </p:cNvPr>
          <p:cNvSpPr txBox="1"/>
          <p:nvPr/>
        </p:nvSpPr>
        <p:spPr>
          <a:xfrm>
            <a:off x="9085943" y="415804"/>
            <a:ext cx="2844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3-4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사용자 시나리오</a:t>
            </a:r>
            <a:endParaRPr lang="ko-KR" altLang="en-US" sz="1067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BB5F2F5-E030-B18B-9A9E-104B7F934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F2E-8046-4767-A1A0-D4DCE1B850F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653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ject 2">
            <a:extLst>
              <a:ext uri="{FF2B5EF4-FFF2-40B4-BE49-F238E27FC236}">
                <a16:creationId xmlns:a16="http://schemas.microsoft.com/office/drawing/2014/main" id="{C0313B4E-53B7-FBBE-42B0-B3FBFC9A21E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4631" y="0"/>
            <a:ext cx="4087370" cy="6858000"/>
          </a:xfrm>
          <a:prstGeom prst="rect">
            <a:avLst/>
          </a:prstGeom>
          <a:solidFill>
            <a:srgbClr val="CBEAFF"/>
          </a:solidFill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7EE7C8-4DB6-63BE-F95D-6A690DA16196}"/>
              </a:ext>
            </a:extLst>
          </p:cNvPr>
          <p:cNvSpPr txBox="1"/>
          <p:nvPr/>
        </p:nvSpPr>
        <p:spPr>
          <a:xfrm>
            <a:off x="702704" y="728099"/>
            <a:ext cx="648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 시나리오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인수인계</a:t>
            </a:r>
          </a:p>
        </p:txBody>
      </p: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57F7D4F3-734B-6079-9258-9CBB575C3B09}"/>
              </a:ext>
            </a:extLst>
          </p:cNvPr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7838FA66-D62F-5DC0-F1A2-14A3B7C7F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A687B7D-9DA0-406B-B3DC-35FECA9AE91D}"/>
              </a:ext>
            </a:extLst>
          </p:cNvPr>
          <p:cNvSpPr/>
          <p:nvPr/>
        </p:nvSpPr>
        <p:spPr>
          <a:xfrm>
            <a:off x="801167" y="1640284"/>
            <a:ext cx="4087370" cy="370165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인수인계 세부사항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6E239A-EFC9-4239-B241-2FF11AC99F4E}"/>
              </a:ext>
            </a:extLst>
          </p:cNvPr>
          <p:cNvSpPr/>
          <p:nvPr/>
        </p:nvSpPr>
        <p:spPr>
          <a:xfrm>
            <a:off x="397076" y="2303850"/>
            <a:ext cx="7451891" cy="3868426"/>
          </a:xfrm>
          <a:prstGeom prst="rect">
            <a:avLst/>
          </a:prstGeom>
          <a:noFill/>
          <a:ln w="38100">
            <a:solidFill>
              <a:srgbClr val="87A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FD8E1A5-484F-AA64-2BE0-6EA7C3EB74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898" y="736276"/>
            <a:ext cx="2596718" cy="5436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7C8C80-621B-4730-B860-CE6538EE6E26}"/>
              </a:ext>
            </a:extLst>
          </p:cNvPr>
          <p:cNvSpPr txBox="1"/>
          <p:nvPr/>
        </p:nvSpPr>
        <p:spPr>
          <a:xfrm>
            <a:off x="450418" y="3070042"/>
            <a:ext cx="73571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인수인계 수행 일시</a:t>
            </a:r>
            <a:r>
              <a:rPr lang="en-US" altLang="ko-KR" dirty="0"/>
              <a:t>, </a:t>
            </a:r>
            <a:r>
              <a:rPr lang="ko-KR" altLang="en-US" dirty="0"/>
              <a:t>작성 일시</a:t>
            </a:r>
            <a:r>
              <a:rPr lang="en-US" altLang="ko-KR" dirty="0"/>
              <a:t>, </a:t>
            </a:r>
            <a:r>
              <a:rPr lang="ko-KR" altLang="en-US" dirty="0"/>
              <a:t>수정 일시 및 작성자</a:t>
            </a:r>
            <a:r>
              <a:rPr lang="en-US" altLang="ko-KR" dirty="0"/>
              <a:t>, </a:t>
            </a:r>
            <a:r>
              <a:rPr lang="ko-KR" altLang="en-US" dirty="0" err="1"/>
              <a:t>수정자를</a:t>
            </a:r>
            <a:r>
              <a:rPr lang="ko-KR" altLang="en-US" dirty="0"/>
              <a:t> 확인할 수 있습니다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인수인계 수정 시 수행 일시 및 내용을 변경할 수 있습니다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24"/>
          <a:stretch/>
        </p:blipFill>
        <p:spPr>
          <a:xfrm>
            <a:off x="8919893" y="1040101"/>
            <a:ext cx="2428727" cy="4701600"/>
          </a:xfrm>
          <a:prstGeom prst="roundRect">
            <a:avLst>
              <a:gd name="adj" fmla="val 1665"/>
            </a:avLst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164ADC-8DF0-6060-2E0E-24A14FA2887C}"/>
              </a:ext>
            </a:extLst>
          </p:cNvPr>
          <p:cNvSpPr txBox="1"/>
          <p:nvPr/>
        </p:nvSpPr>
        <p:spPr>
          <a:xfrm>
            <a:off x="9085943" y="415804"/>
            <a:ext cx="2844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3-4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사용자 시나리오</a:t>
            </a:r>
            <a:endParaRPr lang="ko-KR" altLang="en-US" sz="1067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9E936EB-A9CB-225D-443F-1DBCA33AE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F2E-8046-4767-A1A0-D4DCE1B850F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5825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ject 2">
            <a:extLst>
              <a:ext uri="{FF2B5EF4-FFF2-40B4-BE49-F238E27FC236}">
                <a16:creationId xmlns:a16="http://schemas.microsoft.com/office/drawing/2014/main" id="{7E83DE38-6A70-822C-75BC-B0D93D43C3E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4631" y="0"/>
            <a:ext cx="4087370" cy="6858000"/>
          </a:xfrm>
          <a:prstGeom prst="rect">
            <a:avLst/>
          </a:prstGeom>
          <a:solidFill>
            <a:srgbClr val="CBEAFF"/>
          </a:solidFill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7EE7C8-4DB6-63BE-F95D-6A690DA16196}"/>
              </a:ext>
            </a:extLst>
          </p:cNvPr>
          <p:cNvSpPr txBox="1"/>
          <p:nvPr/>
        </p:nvSpPr>
        <p:spPr>
          <a:xfrm>
            <a:off x="702703" y="728099"/>
            <a:ext cx="6729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 시나리오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EMR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전자의무기록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57F7D4F3-734B-6079-9258-9CBB575C3B09}"/>
              </a:ext>
            </a:extLst>
          </p:cNvPr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7838FA66-D62F-5DC0-F1A2-14A3B7C7F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A687B7D-9DA0-406B-B3DC-35FECA9AE91D}"/>
              </a:ext>
            </a:extLst>
          </p:cNvPr>
          <p:cNvSpPr/>
          <p:nvPr/>
        </p:nvSpPr>
        <p:spPr>
          <a:xfrm>
            <a:off x="801167" y="1640284"/>
            <a:ext cx="4087370" cy="370165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EMR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화면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6E239A-EFC9-4239-B241-2FF11AC99F4E}"/>
              </a:ext>
            </a:extLst>
          </p:cNvPr>
          <p:cNvSpPr/>
          <p:nvPr/>
        </p:nvSpPr>
        <p:spPr>
          <a:xfrm>
            <a:off x="397076" y="2303850"/>
            <a:ext cx="7451891" cy="3868426"/>
          </a:xfrm>
          <a:prstGeom prst="rect">
            <a:avLst/>
          </a:prstGeom>
          <a:noFill/>
          <a:ln w="38100">
            <a:solidFill>
              <a:srgbClr val="87A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45421A-95B9-CE78-9EBB-1B60DC5D1F37}"/>
              </a:ext>
            </a:extLst>
          </p:cNvPr>
          <p:cNvSpPr/>
          <p:nvPr/>
        </p:nvSpPr>
        <p:spPr>
          <a:xfrm>
            <a:off x="7736606" y="1517886"/>
            <a:ext cx="125506" cy="4032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14E14EFD-2D18-DCEC-56EC-743A55613D5D}"/>
              </a:ext>
            </a:extLst>
          </p:cNvPr>
          <p:cNvGrpSpPr/>
          <p:nvPr/>
        </p:nvGrpSpPr>
        <p:grpSpPr>
          <a:xfrm>
            <a:off x="8874973" y="852369"/>
            <a:ext cx="2596718" cy="5436000"/>
            <a:chOff x="9015021" y="144157"/>
            <a:chExt cx="2596718" cy="543600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FD8E1A5-484F-AA64-2BE0-6EA7C3EB7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5021" y="144157"/>
              <a:ext cx="2596718" cy="5436000"/>
            </a:xfrm>
            <a:prstGeom prst="rect">
              <a:avLst/>
            </a:prstGeom>
          </p:spPr>
        </p:pic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AD0035AF-5D0A-6F23-D0ED-B7CE6E05A69B}"/>
                </a:ext>
              </a:extLst>
            </p:cNvPr>
            <p:cNvGrpSpPr/>
            <p:nvPr/>
          </p:nvGrpSpPr>
          <p:grpSpPr>
            <a:xfrm>
              <a:off x="9113718" y="445814"/>
              <a:ext cx="2423731" cy="4708892"/>
              <a:chOff x="5810103" y="1204699"/>
              <a:chExt cx="2423731" cy="4643676"/>
            </a:xfrm>
          </p:grpSpPr>
          <p:pic>
            <p:nvPicPr>
              <p:cNvPr id="19" name="그림 18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10FEAF50-7C7F-5411-5EB6-6274747DEE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34" t="-259" r="-934" b="5073"/>
              <a:stretch/>
            </p:blipFill>
            <p:spPr>
              <a:xfrm>
                <a:off x="5810103" y="1204699"/>
                <a:ext cx="2423731" cy="4643676"/>
              </a:xfrm>
              <a:prstGeom prst="roundRect">
                <a:avLst>
                  <a:gd name="adj" fmla="val 3303"/>
                </a:avLst>
              </a:prstGeom>
            </p:spPr>
          </p:pic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FC1EAFE0-D910-B214-954E-F87A86A6D1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harpenSoften amount="5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936939" y="1506748"/>
                <a:ext cx="2068499" cy="364706"/>
              </a:xfrm>
              <a:prstGeom prst="rect">
                <a:avLst/>
              </a:prstGeom>
            </p:spPr>
          </p:pic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1B32BCB-8CE0-0F59-79E5-E3BC4FE8D485}"/>
              </a:ext>
            </a:extLst>
          </p:cNvPr>
          <p:cNvSpPr txBox="1"/>
          <p:nvPr/>
        </p:nvSpPr>
        <p:spPr>
          <a:xfrm>
            <a:off x="478263" y="2750494"/>
            <a:ext cx="6390465" cy="2774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-</a:t>
            </a:r>
            <a:r>
              <a:rPr lang="ko-KR" altLang="en-US" dirty="0"/>
              <a:t> 의료진의 외래 및 수술 스케줄 정보가 표시 됩니다</a:t>
            </a:r>
            <a:r>
              <a:rPr lang="en-US" altLang="ko-KR" dirty="0"/>
              <a:t>. 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사용자 담당환자의 기본 정보가 표시됩니다</a:t>
            </a:r>
            <a:r>
              <a:rPr lang="en-US" altLang="ko-KR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담당환자의 기본 정보를 확인할 수 있습니다</a:t>
            </a:r>
            <a:r>
              <a:rPr lang="en-US" altLang="ko-KR" dirty="0"/>
              <a:t>. 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담당 관심환자 정보를 확인할 수 있습니다</a:t>
            </a:r>
            <a:r>
              <a:rPr lang="en-US" altLang="ko-KR" dirty="0"/>
              <a:t>. 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- EMR </a:t>
            </a:r>
            <a:r>
              <a:rPr lang="ko-KR" altLang="en-US" dirty="0"/>
              <a:t>조회 화면으로 이동합니다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0" name="그래픽 69" descr="터치 스크린 윤곽선">
            <a:extLst>
              <a:ext uri="{FF2B5EF4-FFF2-40B4-BE49-F238E27FC236}">
                <a16:creationId xmlns:a16="http://schemas.microsoft.com/office/drawing/2014/main" id="{22B17F74-4AF1-2339-AB32-BF1DF8B105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08343" y="3570369"/>
            <a:ext cx="741655" cy="74165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1ED9F45-EA35-07B6-E4C7-3C9696314768}"/>
              </a:ext>
            </a:extLst>
          </p:cNvPr>
          <p:cNvSpPr txBox="1"/>
          <p:nvPr/>
        </p:nvSpPr>
        <p:spPr>
          <a:xfrm>
            <a:off x="9085943" y="415804"/>
            <a:ext cx="2844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3-4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사용자 시나리오</a:t>
            </a:r>
            <a:endParaRPr lang="ko-KR" altLang="en-US" sz="1067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300F544-4FD2-EE8E-2134-31DF1CE3E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F2E-8046-4767-A1A0-D4DCE1B850F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8728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Object 2">
            <a:extLst>
              <a:ext uri="{FF2B5EF4-FFF2-40B4-BE49-F238E27FC236}">
                <a16:creationId xmlns:a16="http://schemas.microsoft.com/office/drawing/2014/main" id="{B590F813-7ACA-759F-6B2B-67989DC866A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4630" y="0"/>
            <a:ext cx="4087370" cy="6858000"/>
          </a:xfrm>
          <a:prstGeom prst="rect">
            <a:avLst/>
          </a:prstGeom>
          <a:solidFill>
            <a:srgbClr val="CBEAFF"/>
          </a:solidFill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57F7D4F3-734B-6079-9258-9CBB575C3B09}"/>
              </a:ext>
            </a:extLst>
          </p:cNvPr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7838FA66-D62F-5DC0-F1A2-14A3B7C7F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A687B7D-9DA0-406B-B3DC-35FECA9AE91D}"/>
              </a:ext>
            </a:extLst>
          </p:cNvPr>
          <p:cNvSpPr/>
          <p:nvPr/>
        </p:nvSpPr>
        <p:spPr>
          <a:xfrm>
            <a:off x="801167" y="1640284"/>
            <a:ext cx="4087370" cy="370165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EMR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의무기록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6E239A-EFC9-4239-B241-2FF11AC99F4E}"/>
              </a:ext>
            </a:extLst>
          </p:cNvPr>
          <p:cNvSpPr/>
          <p:nvPr/>
        </p:nvSpPr>
        <p:spPr>
          <a:xfrm>
            <a:off x="397076" y="2303850"/>
            <a:ext cx="7451891" cy="3868426"/>
          </a:xfrm>
          <a:prstGeom prst="rect">
            <a:avLst/>
          </a:prstGeom>
          <a:noFill/>
          <a:ln w="38100">
            <a:solidFill>
              <a:srgbClr val="87A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E77303-5A77-B3D5-404B-8463DD090154}"/>
              </a:ext>
            </a:extLst>
          </p:cNvPr>
          <p:cNvSpPr txBox="1"/>
          <p:nvPr/>
        </p:nvSpPr>
        <p:spPr>
          <a:xfrm>
            <a:off x="702703" y="728099"/>
            <a:ext cx="6729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 시나리오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EMR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전자의무기록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927626-6AD8-80FE-166A-BC59A4F42E96}"/>
              </a:ext>
            </a:extLst>
          </p:cNvPr>
          <p:cNvSpPr txBox="1"/>
          <p:nvPr/>
        </p:nvSpPr>
        <p:spPr>
          <a:xfrm>
            <a:off x="410764" y="3025533"/>
            <a:ext cx="7270196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환자의 의무기록 정보를 편리하게 조회합니다</a:t>
            </a:r>
            <a:r>
              <a:rPr lang="en-US" altLang="ko-KR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기타 질환</a:t>
            </a:r>
            <a:r>
              <a:rPr lang="en-US" altLang="ko-KR" dirty="0"/>
              <a:t>, </a:t>
            </a:r>
            <a:r>
              <a:rPr lang="ko-KR" altLang="en-US" dirty="0"/>
              <a:t>의무 회신 내용 등 환자 의료 정보 내용을 표시합니다</a:t>
            </a:r>
            <a:r>
              <a:rPr lang="en-US" altLang="ko-KR" dirty="0"/>
              <a:t>. 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환자의 상세 정보 조회를 편리하게 확인 할 수 있습니다</a:t>
            </a:r>
            <a:r>
              <a:rPr lang="en-US" altLang="ko-KR" dirty="0"/>
              <a:t>. 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추가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 등  </a:t>
            </a:r>
            <a:r>
              <a:rPr lang="en-US" altLang="ko-KR" dirty="0"/>
              <a:t>EMR</a:t>
            </a:r>
            <a:r>
              <a:rPr lang="ko-KR" altLang="en-US" dirty="0"/>
              <a:t>기록이 변경될 수 있는 기능은 불가합니다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5985E6E-9DEA-7FD6-15B1-0F0074A9A323}"/>
              </a:ext>
            </a:extLst>
          </p:cNvPr>
          <p:cNvGrpSpPr/>
          <p:nvPr/>
        </p:nvGrpSpPr>
        <p:grpSpPr>
          <a:xfrm>
            <a:off x="8892579" y="852817"/>
            <a:ext cx="2596718" cy="5436000"/>
            <a:chOff x="8835898" y="736276"/>
            <a:chExt cx="2596718" cy="543600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FD8E1A5-484F-AA64-2BE0-6EA7C3EB7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5898" y="736276"/>
              <a:ext cx="2596718" cy="5436000"/>
            </a:xfrm>
            <a:prstGeom prst="rect">
              <a:avLst/>
            </a:prstGeom>
          </p:spPr>
        </p:pic>
        <p:pic>
          <p:nvPicPr>
            <p:cNvPr id="4" name="그림 3" descr="텍스트이(가) 표시된 사진&#10;&#10;자동 생성된 설명">
              <a:extLst>
                <a:ext uri="{FF2B5EF4-FFF2-40B4-BE49-F238E27FC236}">
                  <a16:creationId xmlns:a16="http://schemas.microsoft.com/office/drawing/2014/main" id="{064350C2-9E37-4CEB-33AA-97761DD6BA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82"/>
            <a:stretch/>
          </p:blipFill>
          <p:spPr>
            <a:xfrm>
              <a:off x="8937222" y="989547"/>
              <a:ext cx="2412000" cy="4774759"/>
            </a:xfrm>
            <a:prstGeom prst="roundRect">
              <a:avLst>
                <a:gd name="adj" fmla="val 3639"/>
              </a:avLst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D045A6A-9A4D-F858-3CEC-E63DEC6D56FF}"/>
              </a:ext>
            </a:extLst>
          </p:cNvPr>
          <p:cNvSpPr txBox="1"/>
          <p:nvPr/>
        </p:nvSpPr>
        <p:spPr>
          <a:xfrm>
            <a:off x="9085943" y="415804"/>
            <a:ext cx="2844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3-4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사용자 시나리오</a:t>
            </a:r>
            <a:endParaRPr lang="ko-KR" altLang="en-US" sz="1067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74535D-A3B9-CFE9-2559-70C4DEBFC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F2E-8046-4767-A1A0-D4DCE1B850F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3804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Object 2">
            <a:extLst>
              <a:ext uri="{FF2B5EF4-FFF2-40B4-BE49-F238E27FC236}">
                <a16:creationId xmlns:a16="http://schemas.microsoft.com/office/drawing/2014/main" id="{B590F813-7ACA-759F-6B2B-67989DC866A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4630" y="-5872"/>
            <a:ext cx="4087370" cy="6858000"/>
          </a:xfrm>
          <a:prstGeom prst="rect">
            <a:avLst/>
          </a:prstGeom>
          <a:solidFill>
            <a:srgbClr val="CBEAFF"/>
          </a:solidFill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57F7D4F3-734B-6079-9258-9CBB575C3B09}"/>
              </a:ext>
            </a:extLst>
          </p:cNvPr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7838FA66-D62F-5DC0-F1A2-14A3B7C7F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A687B7D-9DA0-406B-B3DC-35FECA9AE91D}"/>
              </a:ext>
            </a:extLst>
          </p:cNvPr>
          <p:cNvSpPr/>
          <p:nvPr/>
        </p:nvSpPr>
        <p:spPr>
          <a:xfrm>
            <a:off x="801167" y="1640284"/>
            <a:ext cx="4087370" cy="370165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EMR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처방기록 조회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6E239A-EFC9-4239-B241-2FF11AC99F4E}"/>
              </a:ext>
            </a:extLst>
          </p:cNvPr>
          <p:cNvSpPr/>
          <p:nvPr/>
        </p:nvSpPr>
        <p:spPr>
          <a:xfrm>
            <a:off x="397076" y="2303850"/>
            <a:ext cx="7451891" cy="3868426"/>
          </a:xfrm>
          <a:prstGeom prst="rect">
            <a:avLst/>
          </a:prstGeom>
          <a:noFill/>
          <a:ln w="38100">
            <a:solidFill>
              <a:srgbClr val="87A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03A774B-715C-C934-26D8-46B081EEEE80}"/>
              </a:ext>
            </a:extLst>
          </p:cNvPr>
          <p:cNvGrpSpPr/>
          <p:nvPr/>
        </p:nvGrpSpPr>
        <p:grpSpPr>
          <a:xfrm>
            <a:off x="8892578" y="834887"/>
            <a:ext cx="2596718" cy="5436000"/>
            <a:chOff x="8835898" y="736276"/>
            <a:chExt cx="2596718" cy="543600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FD8E1A5-484F-AA64-2BE0-6EA7C3EB7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5898" y="736276"/>
              <a:ext cx="2596718" cy="5436000"/>
            </a:xfrm>
            <a:prstGeom prst="rect">
              <a:avLst/>
            </a:prstGeom>
          </p:spPr>
        </p:pic>
        <p:pic>
          <p:nvPicPr>
            <p:cNvPr id="4" name="그림 3" descr="텍스트이(가) 표시된 사진&#10;&#10;자동 생성된 설명">
              <a:extLst>
                <a:ext uri="{FF2B5EF4-FFF2-40B4-BE49-F238E27FC236}">
                  <a16:creationId xmlns:a16="http://schemas.microsoft.com/office/drawing/2014/main" id="{1505AA14-5D69-84F8-8FA6-F43EF5D358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29"/>
            <a:stretch/>
          </p:blipFill>
          <p:spPr>
            <a:xfrm>
              <a:off x="8927173" y="1014154"/>
              <a:ext cx="2414168" cy="4744504"/>
            </a:xfrm>
            <a:prstGeom prst="roundRect">
              <a:avLst>
                <a:gd name="adj" fmla="val 3072"/>
              </a:avLst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3006675-D1A3-7BA5-ED68-09660DD82426}"/>
              </a:ext>
            </a:extLst>
          </p:cNvPr>
          <p:cNvSpPr txBox="1"/>
          <p:nvPr/>
        </p:nvSpPr>
        <p:spPr>
          <a:xfrm>
            <a:off x="480183" y="2802971"/>
            <a:ext cx="7332047" cy="2774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해당 환자의 처방 기록 정보가 표시됩니다</a:t>
            </a:r>
            <a:r>
              <a:rPr lang="en-US" altLang="ko-KR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약물 처방일과 해당 주치의를 확인 할 수 있습니다</a:t>
            </a:r>
            <a:r>
              <a:rPr lang="en-US" altLang="ko-KR" dirty="0"/>
              <a:t>. 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환자의 </a:t>
            </a:r>
            <a:r>
              <a:rPr lang="ko-KR" altLang="en-US" dirty="0" err="1"/>
              <a:t>처방명</a:t>
            </a:r>
            <a:r>
              <a:rPr lang="en-US" altLang="ko-KR" dirty="0"/>
              <a:t>, </a:t>
            </a:r>
            <a:r>
              <a:rPr lang="ko-KR" altLang="en-US" dirty="0"/>
              <a:t>처방 종류</a:t>
            </a:r>
            <a:r>
              <a:rPr lang="en-US" altLang="ko-KR" dirty="0"/>
              <a:t>, </a:t>
            </a:r>
            <a:r>
              <a:rPr lang="ko-KR" altLang="en-US" dirty="0"/>
              <a:t>처방 의사 등 관련 정보를 확인합니다</a:t>
            </a:r>
            <a:r>
              <a:rPr lang="en-US" altLang="ko-KR" dirty="0"/>
              <a:t>.  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약을 처방 받은 년</a:t>
            </a:r>
            <a:r>
              <a:rPr lang="en-US" altLang="ko-KR" dirty="0"/>
              <a:t>-</a:t>
            </a:r>
            <a:r>
              <a:rPr lang="ko-KR" altLang="en-US" dirty="0"/>
              <a:t>월</a:t>
            </a:r>
            <a:r>
              <a:rPr lang="en-US" altLang="ko-KR" dirty="0"/>
              <a:t>-</a:t>
            </a:r>
            <a:r>
              <a:rPr lang="ko-KR" altLang="en-US" dirty="0"/>
              <a:t>일 순의 기록된 해당 날짜 표시합니다</a:t>
            </a:r>
            <a:r>
              <a:rPr lang="en-US" altLang="ko-KR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추가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 등 </a:t>
            </a:r>
            <a:r>
              <a:rPr lang="en-US" altLang="ko-KR" dirty="0"/>
              <a:t>EMR</a:t>
            </a:r>
            <a:r>
              <a:rPr lang="ko-KR" altLang="en-US" dirty="0"/>
              <a:t>기록이 변경될 수 있는 기능은 불가합니다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485351-E3BC-5119-3AA5-422B13583622}"/>
              </a:ext>
            </a:extLst>
          </p:cNvPr>
          <p:cNvSpPr txBox="1"/>
          <p:nvPr/>
        </p:nvSpPr>
        <p:spPr>
          <a:xfrm>
            <a:off x="702703" y="728099"/>
            <a:ext cx="6729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 시나리오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EMR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전자의무기록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7BBAFB-F8C2-E345-09FB-809FCFB4B102}"/>
              </a:ext>
            </a:extLst>
          </p:cNvPr>
          <p:cNvSpPr txBox="1"/>
          <p:nvPr/>
        </p:nvSpPr>
        <p:spPr>
          <a:xfrm>
            <a:off x="9085943" y="415804"/>
            <a:ext cx="2844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3-4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사용자 시나리오</a:t>
            </a:r>
            <a:endParaRPr lang="ko-KR" altLang="en-US" sz="1067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116978-5E6F-58A3-9920-6BDA26375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F2E-8046-4767-A1A0-D4DCE1B850F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7802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Object 2">
            <a:extLst>
              <a:ext uri="{FF2B5EF4-FFF2-40B4-BE49-F238E27FC236}">
                <a16:creationId xmlns:a16="http://schemas.microsoft.com/office/drawing/2014/main" id="{B590F813-7ACA-759F-6B2B-67989DC866A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0364" y="-11204"/>
            <a:ext cx="4087370" cy="6858000"/>
          </a:xfrm>
          <a:prstGeom prst="rect">
            <a:avLst/>
          </a:prstGeom>
          <a:solidFill>
            <a:srgbClr val="CBEAFF"/>
          </a:solidFill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57F7D4F3-734B-6079-9258-9CBB575C3B09}"/>
              </a:ext>
            </a:extLst>
          </p:cNvPr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7838FA66-D62F-5DC0-F1A2-14A3B7C7F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A687B7D-9DA0-406B-B3DC-35FECA9AE91D}"/>
              </a:ext>
            </a:extLst>
          </p:cNvPr>
          <p:cNvSpPr/>
          <p:nvPr/>
        </p:nvSpPr>
        <p:spPr>
          <a:xfrm>
            <a:off x="801167" y="1640284"/>
            <a:ext cx="4087370" cy="370165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간호 일지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6E239A-EFC9-4239-B241-2FF11AC99F4E}"/>
              </a:ext>
            </a:extLst>
          </p:cNvPr>
          <p:cNvSpPr/>
          <p:nvPr/>
        </p:nvSpPr>
        <p:spPr>
          <a:xfrm>
            <a:off x="397076" y="2303850"/>
            <a:ext cx="7451891" cy="3868426"/>
          </a:xfrm>
          <a:prstGeom prst="rect">
            <a:avLst/>
          </a:prstGeom>
          <a:noFill/>
          <a:ln w="38100">
            <a:solidFill>
              <a:srgbClr val="87A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EBD9880-0F34-830B-5E43-B358345AD79B}"/>
              </a:ext>
            </a:extLst>
          </p:cNvPr>
          <p:cNvGrpSpPr/>
          <p:nvPr/>
        </p:nvGrpSpPr>
        <p:grpSpPr>
          <a:xfrm>
            <a:off x="8883613" y="845127"/>
            <a:ext cx="2596718" cy="5436000"/>
            <a:chOff x="8835898" y="736276"/>
            <a:chExt cx="2596718" cy="5436000"/>
          </a:xfrm>
        </p:grpSpPr>
        <p:grpSp>
          <p:nvGrpSpPr>
            <p:cNvPr id="5" name="그룹 4"/>
            <p:cNvGrpSpPr/>
            <p:nvPr/>
          </p:nvGrpSpPr>
          <p:grpSpPr>
            <a:xfrm>
              <a:off x="8835898" y="736276"/>
              <a:ext cx="2596718" cy="5436000"/>
              <a:chOff x="8835898" y="736276"/>
              <a:chExt cx="2596718" cy="5436000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AFD8E1A5-484F-AA64-2BE0-6EA7C3EB74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5898" y="736276"/>
                <a:ext cx="2596718" cy="5436000"/>
              </a:xfrm>
              <a:prstGeom prst="rect">
                <a:avLst/>
              </a:prstGeom>
            </p:spPr>
          </p:pic>
          <p:pic>
            <p:nvPicPr>
              <p:cNvPr id="3" name="그림 2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666"/>
              <a:stretch/>
            </p:blipFill>
            <p:spPr>
              <a:xfrm>
                <a:off x="8916253" y="1057364"/>
                <a:ext cx="2423642" cy="4699653"/>
              </a:xfrm>
              <a:prstGeom prst="roundRect">
                <a:avLst>
                  <a:gd name="adj" fmla="val 1954"/>
                </a:avLst>
              </a:prstGeom>
            </p:spPr>
          </p:pic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7E5115A-C7E7-AF33-AC88-627C65739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957"/>
            <a:stretch/>
          </p:blipFill>
          <p:spPr>
            <a:xfrm>
              <a:off x="8925217" y="1042299"/>
              <a:ext cx="2426761" cy="4946124"/>
            </a:xfrm>
            <a:prstGeom prst="roundRect">
              <a:avLst>
                <a:gd name="adj" fmla="val 3918"/>
              </a:avLst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09C7E3F-5931-FB7A-37F2-CBBEF15EBCA8}"/>
              </a:ext>
            </a:extLst>
          </p:cNvPr>
          <p:cNvSpPr txBox="1"/>
          <p:nvPr/>
        </p:nvSpPr>
        <p:spPr>
          <a:xfrm>
            <a:off x="476432" y="3127983"/>
            <a:ext cx="7269188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-</a:t>
            </a:r>
            <a:r>
              <a:rPr lang="ko-KR" altLang="en-US" dirty="0"/>
              <a:t> 담당 환자에 대한 간호일지 기록 정보가 표시됩니다</a:t>
            </a:r>
            <a:r>
              <a:rPr lang="en-US" altLang="ko-KR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환자 관련 하여 입력된 간호 일지를 기간별로 조회합니다</a:t>
            </a:r>
            <a:r>
              <a:rPr lang="en-US" altLang="ko-KR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간호일지를 작성한 년</a:t>
            </a:r>
            <a:r>
              <a:rPr lang="en-US" altLang="ko-KR" dirty="0"/>
              <a:t>-</a:t>
            </a:r>
            <a:r>
              <a:rPr lang="ko-KR" altLang="en-US" dirty="0"/>
              <a:t>월</a:t>
            </a:r>
            <a:r>
              <a:rPr lang="en-US" altLang="ko-KR" dirty="0"/>
              <a:t>-</a:t>
            </a:r>
            <a:r>
              <a:rPr lang="ko-KR" altLang="en-US" dirty="0"/>
              <a:t>일 순의 기록된 정보를 확인합니다</a:t>
            </a:r>
            <a:r>
              <a:rPr lang="en-US" altLang="ko-KR" dirty="0"/>
              <a:t>. 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추가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 등 </a:t>
            </a:r>
            <a:r>
              <a:rPr lang="en-US" altLang="ko-KR" dirty="0"/>
              <a:t>EMR</a:t>
            </a:r>
            <a:r>
              <a:rPr lang="ko-KR" altLang="en-US" dirty="0"/>
              <a:t>기록이 변경될 수 있는 기능은 불가합니다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65EF4C1-9FC1-5AE1-CF8E-5E2A49E473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41892" y="5107584"/>
            <a:ext cx="1529745" cy="2768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1856A2F-D9DD-93B3-4771-263F3F50A0CB}"/>
              </a:ext>
            </a:extLst>
          </p:cNvPr>
          <p:cNvSpPr txBox="1"/>
          <p:nvPr/>
        </p:nvSpPr>
        <p:spPr>
          <a:xfrm>
            <a:off x="702703" y="728099"/>
            <a:ext cx="6729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 시나리오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EMR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전자의무기록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BC7C07-FB01-B9F1-F2EF-4653D80C351C}"/>
              </a:ext>
            </a:extLst>
          </p:cNvPr>
          <p:cNvSpPr txBox="1"/>
          <p:nvPr/>
        </p:nvSpPr>
        <p:spPr>
          <a:xfrm>
            <a:off x="9085943" y="415804"/>
            <a:ext cx="2844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3-4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사용자 시나리오</a:t>
            </a:r>
            <a:endParaRPr lang="ko-KR" altLang="en-US" sz="1067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3F262F5-8A7C-1663-9109-78F8AE059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F2E-8046-4767-A1A0-D4DCE1B850F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6901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Object 2">
            <a:extLst>
              <a:ext uri="{FF2B5EF4-FFF2-40B4-BE49-F238E27FC236}">
                <a16:creationId xmlns:a16="http://schemas.microsoft.com/office/drawing/2014/main" id="{B590F813-7ACA-759F-6B2B-67989DC866A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4630" y="0"/>
            <a:ext cx="4087370" cy="6858000"/>
          </a:xfrm>
          <a:prstGeom prst="rect">
            <a:avLst/>
          </a:prstGeom>
          <a:solidFill>
            <a:srgbClr val="CBEAFF"/>
          </a:solidFill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57F7D4F3-734B-6079-9258-9CBB575C3B09}"/>
              </a:ext>
            </a:extLst>
          </p:cNvPr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7838FA66-D62F-5DC0-F1A2-14A3B7C7F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A687B7D-9DA0-406B-B3DC-35FECA9AE91D}"/>
              </a:ext>
            </a:extLst>
          </p:cNvPr>
          <p:cNvSpPr/>
          <p:nvPr/>
        </p:nvSpPr>
        <p:spPr>
          <a:xfrm>
            <a:off x="801167" y="1640284"/>
            <a:ext cx="4087370" cy="370165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Vital Sign</a:t>
            </a:r>
            <a:endParaRPr lang="ko-KR" altLang="en-US" sz="2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6E239A-EFC9-4239-B241-2FF11AC99F4E}"/>
              </a:ext>
            </a:extLst>
          </p:cNvPr>
          <p:cNvSpPr/>
          <p:nvPr/>
        </p:nvSpPr>
        <p:spPr>
          <a:xfrm>
            <a:off x="397076" y="2303850"/>
            <a:ext cx="7451891" cy="3868426"/>
          </a:xfrm>
          <a:prstGeom prst="rect">
            <a:avLst/>
          </a:prstGeom>
          <a:noFill/>
          <a:ln w="38100">
            <a:solidFill>
              <a:srgbClr val="87A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049E0A-A4D2-014D-FC0A-BC5F0A64FE54}"/>
              </a:ext>
            </a:extLst>
          </p:cNvPr>
          <p:cNvSpPr txBox="1"/>
          <p:nvPr/>
        </p:nvSpPr>
        <p:spPr>
          <a:xfrm>
            <a:off x="477761" y="3127983"/>
            <a:ext cx="7070790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-</a:t>
            </a:r>
            <a:r>
              <a:rPr lang="ko-KR" altLang="en-US" dirty="0"/>
              <a:t> 환자의 </a:t>
            </a:r>
            <a:r>
              <a:rPr lang="en-US" altLang="ko-KR" dirty="0"/>
              <a:t>Vital Sign </a:t>
            </a:r>
            <a:r>
              <a:rPr lang="ko-KR" altLang="en-US" dirty="0"/>
              <a:t>기록 정보가 표시됩니다</a:t>
            </a:r>
            <a:r>
              <a:rPr lang="en-US" altLang="ko-KR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- Vital Sign </a:t>
            </a:r>
            <a:r>
              <a:rPr lang="ko-KR" altLang="en-US" dirty="0"/>
              <a:t>값의 그래프 및 테이블 뷰 이미지가 표시됩니다</a:t>
            </a:r>
            <a:r>
              <a:rPr lang="en-US" altLang="ko-KR" dirty="0"/>
              <a:t>. 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환자의 </a:t>
            </a:r>
            <a:r>
              <a:rPr lang="en-US" altLang="ko-KR" dirty="0"/>
              <a:t>BP(D), </a:t>
            </a:r>
            <a:r>
              <a:rPr lang="ko-KR" altLang="en-US" dirty="0"/>
              <a:t>호흡</a:t>
            </a:r>
            <a:r>
              <a:rPr lang="en-US" altLang="ko-KR" dirty="0"/>
              <a:t>, </a:t>
            </a:r>
            <a:r>
              <a:rPr lang="ko-KR" altLang="en-US" dirty="0"/>
              <a:t>맥박</a:t>
            </a:r>
            <a:r>
              <a:rPr lang="en-US" altLang="ko-KR" dirty="0"/>
              <a:t>, </a:t>
            </a:r>
            <a:r>
              <a:rPr lang="ko-KR" altLang="en-US" dirty="0"/>
              <a:t>체온 등</a:t>
            </a:r>
            <a:r>
              <a:rPr lang="en-US" altLang="ko-KR" dirty="0"/>
              <a:t> </a:t>
            </a:r>
            <a:r>
              <a:rPr lang="ko-KR" altLang="en-US" dirty="0"/>
              <a:t>정보를 확인합니다</a:t>
            </a:r>
            <a:r>
              <a:rPr lang="en-US" altLang="ko-KR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추가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 등 기록이 변경될 수 있는 기능은 불가합니다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438BFEC-82FF-A4A2-F48B-C301DC70F33B}"/>
              </a:ext>
            </a:extLst>
          </p:cNvPr>
          <p:cNvGrpSpPr/>
          <p:nvPr/>
        </p:nvGrpSpPr>
        <p:grpSpPr>
          <a:xfrm>
            <a:off x="8892578" y="852817"/>
            <a:ext cx="2596718" cy="5436000"/>
            <a:chOff x="8835898" y="736276"/>
            <a:chExt cx="2596718" cy="5436000"/>
          </a:xfrm>
        </p:grpSpPr>
        <p:grpSp>
          <p:nvGrpSpPr>
            <p:cNvPr id="5" name="그룹 4"/>
            <p:cNvGrpSpPr/>
            <p:nvPr/>
          </p:nvGrpSpPr>
          <p:grpSpPr>
            <a:xfrm>
              <a:off x="8835898" y="736276"/>
              <a:ext cx="2596718" cy="5436000"/>
              <a:chOff x="8835898" y="736276"/>
              <a:chExt cx="2596718" cy="5436000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AFD8E1A5-484F-AA64-2BE0-6EA7C3EB74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5898" y="736276"/>
                <a:ext cx="2596718" cy="5436000"/>
              </a:xfrm>
              <a:prstGeom prst="rect">
                <a:avLst/>
              </a:prstGeom>
            </p:spPr>
          </p:pic>
          <p:pic>
            <p:nvPicPr>
              <p:cNvPr id="3" name="그림 2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666"/>
              <a:stretch/>
            </p:blipFill>
            <p:spPr>
              <a:xfrm>
                <a:off x="8916253" y="1057364"/>
                <a:ext cx="2423642" cy="4699653"/>
              </a:xfrm>
              <a:prstGeom prst="roundRect">
                <a:avLst>
                  <a:gd name="adj" fmla="val 1954"/>
                </a:avLst>
              </a:prstGeom>
            </p:spPr>
          </p:pic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F281E3D-8176-6427-0DD3-B57660207E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67"/>
            <a:stretch/>
          </p:blipFill>
          <p:spPr>
            <a:xfrm>
              <a:off x="8916253" y="1051264"/>
              <a:ext cx="2423642" cy="4705753"/>
            </a:xfrm>
            <a:prstGeom prst="roundRect">
              <a:avLst>
                <a:gd name="adj" fmla="val 2967"/>
              </a:avLst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A6BD9B1-F1BC-1BC5-8F46-C5EBE0ABF45A}"/>
              </a:ext>
            </a:extLst>
          </p:cNvPr>
          <p:cNvSpPr txBox="1"/>
          <p:nvPr/>
        </p:nvSpPr>
        <p:spPr>
          <a:xfrm>
            <a:off x="702703" y="728099"/>
            <a:ext cx="6729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 시나리오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EMR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전자의무기록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571331-5772-6D0C-6BD3-E5F20DADA731}"/>
              </a:ext>
            </a:extLst>
          </p:cNvPr>
          <p:cNvSpPr txBox="1"/>
          <p:nvPr/>
        </p:nvSpPr>
        <p:spPr>
          <a:xfrm>
            <a:off x="9085943" y="415804"/>
            <a:ext cx="2844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3-4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사용자 시나리오</a:t>
            </a:r>
            <a:endParaRPr lang="ko-KR" altLang="en-US" sz="1067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89A69D-F3AF-7172-AFEF-DEB34269A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F2E-8046-4767-A1A0-D4DCE1B850F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2838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ject 2">
            <a:extLst>
              <a:ext uri="{FF2B5EF4-FFF2-40B4-BE49-F238E27FC236}">
                <a16:creationId xmlns:a16="http://schemas.microsoft.com/office/drawing/2014/main" id="{88BA13BD-7BCF-AD3B-B24F-9CF8C06AADA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4631" y="0"/>
            <a:ext cx="4087370" cy="6858000"/>
          </a:xfrm>
          <a:prstGeom prst="rect">
            <a:avLst/>
          </a:prstGeom>
          <a:solidFill>
            <a:srgbClr val="CBEAFF"/>
          </a:solidFill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7EE7C8-4DB6-63BE-F95D-6A690DA16196}"/>
              </a:ext>
            </a:extLst>
          </p:cNvPr>
          <p:cNvSpPr txBox="1"/>
          <p:nvPr/>
        </p:nvSpPr>
        <p:spPr>
          <a:xfrm>
            <a:off x="702704" y="728099"/>
            <a:ext cx="648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 시나리오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투약관리</a:t>
            </a:r>
          </a:p>
        </p:txBody>
      </p: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57F7D4F3-734B-6079-9258-9CBB575C3B09}"/>
              </a:ext>
            </a:extLst>
          </p:cNvPr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7838FA66-D62F-5DC0-F1A2-14A3B7C7F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A687B7D-9DA0-406B-B3DC-35FECA9AE91D}"/>
              </a:ext>
            </a:extLst>
          </p:cNvPr>
          <p:cNvSpPr/>
          <p:nvPr/>
        </p:nvSpPr>
        <p:spPr>
          <a:xfrm>
            <a:off x="801167" y="1640284"/>
            <a:ext cx="4087370" cy="370165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투약관리 </a:t>
            </a:r>
            <a:r>
              <a:rPr lang="ko-KR" altLang="en-US" sz="2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메인화면</a:t>
            </a:r>
            <a:endParaRPr lang="ko-KR" altLang="en-US" sz="2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6E239A-EFC9-4239-B241-2FF11AC99F4E}"/>
              </a:ext>
            </a:extLst>
          </p:cNvPr>
          <p:cNvSpPr/>
          <p:nvPr/>
        </p:nvSpPr>
        <p:spPr>
          <a:xfrm>
            <a:off x="397076" y="2303850"/>
            <a:ext cx="7451891" cy="3868426"/>
          </a:xfrm>
          <a:prstGeom prst="rect">
            <a:avLst/>
          </a:prstGeom>
          <a:noFill/>
          <a:ln w="38100">
            <a:solidFill>
              <a:srgbClr val="87A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FD8E1A5-484F-AA64-2BE0-6EA7C3EB74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896" y="744792"/>
            <a:ext cx="2596718" cy="5436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A04E1C2-EC1D-7EE3-EA6F-5C639A1EE214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921055" y="1050149"/>
            <a:ext cx="2426400" cy="4701600"/>
          </a:xfrm>
          <a:prstGeom prst="roundRect">
            <a:avLst>
              <a:gd name="adj" fmla="val 4286"/>
            </a:avLst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889C0BC-5FEB-0E7D-C683-B7C7421B06DC}"/>
              </a:ext>
            </a:extLst>
          </p:cNvPr>
          <p:cNvSpPr txBox="1"/>
          <p:nvPr/>
        </p:nvSpPr>
        <p:spPr>
          <a:xfrm>
            <a:off x="450418" y="3070042"/>
            <a:ext cx="7357140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 err="1"/>
              <a:t>로그인된</a:t>
            </a:r>
            <a:r>
              <a:rPr lang="ko-KR" altLang="en-US" dirty="0"/>
              <a:t> 간호사의 정보가 표시됩니다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dirty="0"/>
              <a:t>‘QR </a:t>
            </a:r>
            <a:r>
              <a:rPr lang="ko-KR" altLang="en-US" dirty="0"/>
              <a:t>스캔</a:t>
            </a:r>
            <a:r>
              <a:rPr lang="en-US" altLang="ko-KR" dirty="0"/>
              <a:t>’ </a:t>
            </a:r>
            <a:r>
              <a:rPr lang="ko-KR" altLang="en-US" dirty="0"/>
              <a:t>버튼으로 </a:t>
            </a:r>
            <a:r>
              <a:rPr lang="en-US" altLang="ko-KR" dirty="0"/>
              <a:t>QR</a:t>
            </a:r>
            <a:r>
              <a:rPr lang="ko-KR" altLang="en-US" dirty="0"/>
              <a:t>코드 스캔을 할 수 있습니다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dirty="0"/>
              <a:t>‘</a:t>
            </a:r>
            <a:r>
              <a:rPr lang="ko-KR" altLang="en-US" dirty="0" err="1"/>
              <a:t>환자별</a:t>
            </a:r>
            <a:r>
              <a:rPr lang="ko-KR" altLang="en-US" dirty="0"/>
              <a:t> 투약일정</a:t>
            </a:r>
            <a:r>
              <a:rPr lang="en-US" altLang="ko-KR" dirty="0"/>
              <a:t>’ </a:t>
            </a:r>
            <a:r>
              <a:rPr lang="ko-KR" altLang="en-US" dirty="0"/>
              <a:t>버튼으로 담당 환자의 투약일정을 확인할 수 있습니다</a:t>
            </a:r>
            <a:r>
              <a:rPr lang="en-US" altLang="ko-KR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933A99-4E82-2334-B4DF-7A1B6C2F9CFA}"/>
              </a:ext>
            </a:extLst>
          </p:cNvPr>
          <p:cNvSpPr txBox="1"/>
          <p:nvPr/>
        </p:nvSpPr>
        <p:spPr>
          <a:xfrm>
            <a:off x="9085943" y="415804"/>
            <a:ext cx="2844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3-4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사용자 시나리오</a:t>
            </a:r>
            <a:endParaRPr lang="ko-KR" altLang="en-US" sz="1067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279571-3FC5-7B26-EB33-F65416472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F2E-8046-4767-A1A0-D4DCE1B850F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903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Object 2">
            <a:extLst>
              <a:ext uri="{FF2B5EF4-FFF2-40B4-BE49-F238E27FC236}">
                <a16:creationId xmlns:a16="http://schemas.microsoft.com/office/drawing/2014/main" id="{47A70C33-72CE-1FCD-818A-DD0B7DF5F93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4631" y="0"/>
            <a:ext cx="4087370" cy="6858000"/>
          </a:xfrm>
          <a:prstGeom prst="rect">
            <a:avLst/>
          </a:prstGeom>
          <a:solidFill>
            <a:srgbClr val="CBEAFF"/>
          </a:solidFill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7EE7C8-4DB6-63BE-F95D-6A690DA16196}"/>
              </a:ext>
            </a:extLst>
          </p:cNvPr>
          <p:cNvSpPr txBox="1"/>
          <p:nvPr/>
        </p:nvSpPr>
        <p:spPr>
          <a:xfrm>
            <a:off x="702704" y="728099"/>
            <a:ext cx="648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 시나리오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투약관리</a:t>
            </a:r>
          </a:p>
        </p:txBody>
      </p: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57F7D4F3-734B-6079-9258-9CBB575C3B09}"/>
              </a:ext>
            </a:extLst>
          </p:cNvPr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7838FA66-D62F-5DC0-F1A2-14A3B7C7F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A687B7D-9DA0-406B-B3DC-35FECA9AE91D}"/>
              </a:ext>
            </a:extLst>
          </p:cNvPr>
          <p:cNvSpPr/>
          <p:nvPr/>
        </p:nvSpPr>
        <p:spPr>
          <a:xfrm>
            <a:off x="801167" y="1640284"/>
            <a:ext cx="4087370" cy="370165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투약관리 </a:t>
            </a:r>
            <a:r>
              <a:rPr lang="ko-KR" altLang="en-US" sz="2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메인화면</a:t>
            </a:r>
            <a:endParaRPr lang="ko-KR" altLang="en-US" sz="2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7C8C80-621B-4730-B860-CE6538EE6E26}"/>
              </a:ext>
            </a:extLst>
          </p:cNvPr>
          <p:cNvSpPr txBox="1"/>
          <p:nvPr/>
        </p:nvSpPr>
        <p:spPr>
          <a:xfrm>
            <a:off x="450418" y="3070042"/>
            <a:ext cx="7357140" cy="2774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 err="1"/>
              <a:t>스캔된</a:t>
            </a:r>
            <a:r>
              <a:rPr lang="ko-KR" altLang="en-US" dirty="0"/>
              <a:t> </a:t>
            </a:r>
            <a:r>
              <a:rPr lang="en-US" altLang="ko-KR" dirty="0"/>
              <a:t>QR </a:t>
            </a:r>
            <a:r>
              <a:rPr lang="ko-KR" altLang="en-US" dirty="0"/>
              <a:t>코드에 따라 해당 환자에게 해당 투약품으로 처방된 투약일정이 표시됩니다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dirty="0"/>
              <a:t>‘</a:t>
            </a:r>
            <a:r>
              <a:rPr lang="ko-KR" altLang="en-US" dirty="0"/>
              <a:t>완료일정</a:t>
            </a:r>
            <a:r>
              <a:rPr lang="en-US" altLang="ko-KR" dirty="0"/>
              <a:t>’ </a:t>
            </a:r>
            <a:r>
              <a:rPr lang="ko-KR" altLang="en-US" dirty="0"/>
              <a:t>체크를 통해 완료일정 표시 여부를 설정할 수 있습니다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특정 투약 일정을 선택하면 투약을 진행하는 투약기록 페이지로 이동합니다</a:t>
            </a:r>
            <a:r>
              <a:rPr lang="en-US" altLang="ko-KR" dirty="0"/>
              <a:t>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6E239A-EFC9-4239-B241-2FF11AC99F4E}"/>
              </a:ext>
            </a:extLst>
          </p:cNvPr>
          <p:cNvSpPr/>
          <p:nvPr/>
        </p:nvSpPr>
        <p:spPr>
          <a:xfrm>
            <a:off x="397076" y="2303850"/>
            <a:ext cx="7451891" cy="3868426"/>
          </a:xfrm>
          <a:prstGeom prst="rect">
            <a:avLst/>
          </a:prstGeom>
          <a:noFill/>
          <a:ln w="38100">
            <a:solidFill>
              <a:srgbClr val="87A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FD8E1A5-484F-AA64-2BE0-6EA7C3EB74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898" y="736276"/>
            <a:ext cx="2596718" cy="5436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DAAB882-1058-919B-1467-A9E8C6D47260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921055" y="1060197"/>
            <a:ext cx="2426400" cy="4701600"/>
          </a:xfrm>
          <a:prstGeom prst="roundRect">
            <a:avLst>
              <a:gd name="adj" fmla="val 2562"/>
            </a:avLst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D09A17-3E90-CC2E-7E61-6358DFAC33A2}"/>
              </a:ext>
            </a:extLst>
          </p:cNvPr>
          <p:cNvSpPr txBox="1"/>
          <p:nvPr/>
        </p:nvSpPr>
        <p:spPr>
          <a:xfrm>
            <a:off x="9085943" y="415804"/>
            <a:ext cx="2844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3-4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사용자 시나리오</a:t>
            </a:r>
            <a:endParaRPr lang="ko-KR" altLang="en-US" sz="1067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D1FF195-3046-21FE-C374-1808A8F2E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F2E-8046-4767-A1A0-D4DCE1B850F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313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4833" y="0"/>
            <a:ext cx="3777167" cy="6858000"/>
          </a:xfrm>
          <a:prstGeom prst="rect">
            <a:avLst/>
          </a:prstGeom>
          <a:solidFill>
            <a:srgbClr val="CBEAFF"/>
          </a:solidFill>
        </p:spPr>
      </p:pic>
      <p:grpSp>
        <p:nvGrpSpPr>
          <p:cNvPr id="1002" name="그룹 1002"/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D061A81-5B4F-40F1-B2F3-D0B984E9D23C}"/>
              </a:ext>
            </a:extLst>
          </p:cNvPr>
          <p:cNvSpPr txBox="1"/>
          <p:nvPr/>
        </p:nvSpPr>
        <p:spPr>
          <a:xfrm>
            <a:off x="475583" y="2395833"/>
            <a:ext cx="7044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                                  “ </a:t>
            </a:r>
            <a:endParaRPr lang="ko-KR" altLang="en-US" sz="4000" b="1" spc="-15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E6D3CE-E02E-47A1-91A8-983E6AF0D481}"/>
              </a:ext>
            </a:extLst>
          </p:cNvPr>
          <p:cNvSpPr txBox="1"/>
          <p:nvPr/>
        </p:nvSpPr>
        <p:spPr>
          <a:xfrm>
            <a:off x="9085943" y="415804"/>
            <a:ext cx="2844800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 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주제</a:t>
            </a:r>
          </a:p>
        </p:txBody>
      </p:sp>
      <p:pic>
        <p:nvPicPr>
          <p:cNvPr id="17" name="그래픽 16" descr="태블릿">
            <a:extLst>
              <a:ext uri="{FF2B5EF4-FFF2-40B4-BE49-F238E27FC236}">
                <a16:creationId xmlns:a16="http://schemas.microsoft.com/office/drawing/2014/main" id="{B1062A38-5B3E-403C-A698-D643EF36C8B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780" y="796021"/>
            <a:ext cx="2492829" cy="5576064"/>
          </a:xfrm>
          <a:prstGeom prst="rect">
            <a:avLst/>
          </a:prstGeom>
        </p:spPr>
      </p:pic>
      <p:grpSp>
        <p:nvGrpSpPr>
          <p:cNvPr id="16" name="그룹 15"/>
          <p:cNvGrpSpPr>
            <a:grpSpLocks noChangeAspect="1"/>
          </p:cNvGrpSpPr>
          <p:nvPr/>
        </p:nvGrpSpPr>
        <p:grpSpPr>
          <a:xfrm>
            <a:off x="8683158" y="2524335"/>
            <a:ext cx="3593444" cy="2060159"/>
            <a:chOff x="1447800" y="2862438"/>
            <a:chExt cx="3249050" cy="1862714"/>
          </a:xfrm>
        </p:grpSpPr>
        <p:pic>
          <p:nvPicPr>
            <p:cNvPr id="18" name="Picture 286"/>
            <p:cNvPicPr/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800" y="2862438"/>
              <a:ext cx="2572385" cy="1792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TextBox 5">
              <a:extLst>
                <a:ext uri="{FF2B5EF4-FFF2-40B4-BE49-F238E27FC236}">
                  <a16:creationId xmlns:a16="http://schemas.microsoft.com/office/drawing/2014/main" id="{E93AC091-B91B-46A3-8646-50F7300ACC65}"/>
                </a:ext>
              </a:extLst>
            </p:cNvPr>
            <p:cNvSpPr txBox="1"/>
            <p:nvPr/>
          </p:nvSpPr>
          <p:spPr>
            <a:xfrm>
              <a:off x="3828170" y="3922512"/>
              <a:ext cx="868680" cy="8026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2400" b="1" dirty="0">
                  <a:solidFill>
                    <a:srgbClr val="233C60"/>
                  </a:solidFill>
                  <a:effectLst>
                    <a:outerShdw blurRad="38100" dist="38100" dir="2700000" algn="tl">
                      <a:srgbClr val="000000">
                        <a:alpha val="43000"/>
                      </a:srgbClr>
                    </a:outerShdw>
                    <a:reflection blurRad="101600" stA="76000" endPos="35000" dir="5400000" sy="-100000" algn="bl"/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2.0</a:t>
              </a:r>
              <a:endPara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FD84-E87E-40EC-A9AE-06FE17AC1531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44631" y="3125381"/>
            <a:ext cx="7288790" cy="1829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600" b="1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널포유</a:t>
            </a: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(Nurse For U)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2.0</a:t>
            </a:r>
            <a:r>
              <a:rPr lang="ko-KR" altLang="en-US" sz="1600" spc="-150" dirty="0"/>
              <a:t>은 간호사의 환자 인수인계</a:t>
            </a:r>
            <a:r>
              <a:rPr lang="en-US" altLang="ko-KR" sz="1600" spc="-150" dirty="0"/>
              <a:t>, </a:t>
            </a:r>
            <a:r>
              <a:rPr lang="ko-KR" altLang="en-US" sz="1600" spc="-150" dirty="0" err="1"/>
              <a:t>업무사항</a:t>
            </a:r>
            <a:r>
              <a:rPr lang="ko-KR" altLang="en-US" sz="1600" spc="-150" dirty="0"/>
              <a:t> 열람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근무 스케줄링 등</a:t>
            </a:r>
            <a:endParaRPr lang="en-US" altLang="ko-KR" sz="1600" spc="-150" dirty="0"/>
          </a:p>
          <a:p>
            <a:pPr>
              <a:lnSpc>
                <a:spcPct val="250000"/>
              </a:lnSpc>
            </a:pPr>
            <a:r>
              <a:rPr lang="ko-KR" altLang="en-US" sz="1600" spc="-150" dirty="0"/>
              <a:t>기존의 자동화 되지 않은 간호 업무 구조를 어플리케이션화 하여</a:t>
            </a:r>
            <a:endParaRPr lang="en-US" altLang="ko-KR" sz="1600" spc="-150" dirty="0"/>
          </a:p>
          <a:p>
            <a:pPr>
              <a:lnSpc>
                <a:spcPct val="250000"/>
              </a:lnSpc>
            </a:pPr>
            <a:r>
              <a:rPr lang="ko-KR" altLang="en-US" sz="1600" spc="-150" dirty="0"/>
              <a:t>손쉬운 업무 파악을 돕기 위한 종합적인 서비스 시스템이다</a:t>
            </a:r>
            <a:r>
              <a:rPr lang="en-US" altLang="ko-KR" sz="1600" spc="-150" dirty="0"/>
              <a:t>.</a:t>
            </a:r>
            <a:endParaRPr lang="ko-KR" altLang="en-US" sz="1600" spc="-150" dirty="0"/>
          </a:p>
        </p:txBody>
      </p:sp>
      <p:sp>
        <p:nvSpPr>
          <p:cNvPr id="21" name="TextBox 20"/>
          <p:cNvSpPr txBox="1"/>
          <p:nvPr/>
        </p:nvSpPr>
        <p:spPr>
          <a:xfrm>
            <a:off x="777104" y="2395833"/>
            <a:ext cx="5647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spc="-150" dirty="0"/>
              <a:t>전자의무기록 기반 간호사 업무 보조 어플리케이션 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E16BD8-F75E-FB54-A4F3-A1FB8DD054F7}"/>
              </a:ext>
            </a:extLst>
          </p:cNvPr>
          <p:cNvSpPr txBox="1"/>
          <p:nvPr/>
        </p:nvSpPr>
        <p:spPr>
          <a:xfrm>
            <a:off x="702703" y="728099"/>
            <a:ext cx="6340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프로젝트 주제</a:t>
            </a:r>
          </a:p>
        </p:txBody>
      </p:sp>
    </p:spTree>
    <p:extLst>
      <p:ext uri="{BB962C8B-B14F-4D97-AF65-F5344CB8AC3E}">
        <p14:creationId xmlns:p14="http://schemas.microsoft.com/office/powerpoint/2010/main" val="36132670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ject 2">
            <a:extLst>
              <a:ext uri="{FF2B5EF4-FFF2-40B4-BE49-F238E27FC236}">
                <a16:creationId xmlns:a16="http://schemas.microsoft.com/office/drawing/2014/main" id="{0E4BFBD1-7B75-4AE1-2C37-BFD43A1BDA0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4631" y="0"/>
            <a:ext cx="4087370" cy="6858000"/>
          </a:xfrm>
          <a:prstGeom prst="rect">
            <a:avLst/>
          </a:prstGeom>
          <a:solidFill>
            <a:srgbClr val="CBEAFF"/>
          </a:solidFill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7EE7C8-4DB6-63BE-F95D-6A690DA16196}"/>
              </a:ext>
            </a:extLst>
          </p:cNvPr>
          <p:cNvSpPr txBox="1"/>
          <p:nvPr/>
        </p:nvSpPr>
        <p:spPr>
          <a:xfrm>
            <a:off x="702704" y="728099"/>
            <a:ext cx="648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 시나리오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투약관리</a:t>
            </a:r>
          </a:p>
        </p:txBody>
      </p: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57F7D4F3-734B-6079-9258-9CBB575C3B09}"/>
              </a:ext>
            </a:extLst>
          </p:cNvPr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7838FA66-D62F-5DC0-F1A2-14A3B7C7F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A687B7D-9DA0-406B-B3DC-35FECA9AE91D}"/>
              </a:ext>
            </a:extLst>
          </p:cNvPr>
          <p:cNvSpPr/>
          <p:nvPr/>
        </p:nvSpPr>
        <p:spPr>
          <a:xfrm>
            <a:off x="801167" y="1640284"/>
            <a:ext cx="4087370" cy="370165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투약관리 투약기록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7C8C80-621B-4730-B860-CE6538EE6E26}"/>
              </a:ext>
            </a:extLst>
          </p:cNvPr>
          <p:cNvSpPr txBox="1"/>
          <p:nvPr/>
        </p:nvSpPr>
        <p:spPr>
          <a:xfrm>
            <a:off x="450418" y="2573986"/>
            <a:ext cx="7357140" cy="332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선택된 투약일정 기록표가 표시됩니다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실제 투약을 진행한 후 </a:t>
            </a:r>
            <a:r>
              <a:rPr lang="en-US" altLang="ko-KR" dirty="0"/>
              <a:t>‘</a:t>
            </a:r>
            <a:r>
              <a:rPr lang="ko-KR" altLang="en-US" dirty="0"/>
              <a:t>투약완료</a:t>
            </a:r>
            <a:r>
              <a:rPr lang="en-US" altLang="ko-KR" dirty="0"/>
              <a:t>’</a:t>
            </a:r>
            <a:r>
              <a:rPr lang="ko-KR" altLang="en-US" dirty="0"/>
              <a:t> 버튼으로 </a:t>
            </a:r>
            <a:r>
              <a:rPr lang="en-US" altLang="ko-KR" dirty="0"/>
              <a:t>‘</a:t>
            </a:r>
            <a:r>
              <a:rPr lang="ko-KR" altLang="en-US" dirty="0"/>
              <a:t>투약일시</a:t>
            </a:r>
            <a:r>
              <a:rPr lang="en-US" altLang="ko-KR" dirty="0"/>
              <a:t>’, ‘</a:t>
            </a:r>
            <a:r>
              <a:rPr lang="ko-KR" altLang="en-US" dirty="0"/>
              <a:t>수행자</a:t>
            </a:r>
            <a:r>
              <a:rPr lang="en-US" altLang="ko-KR" dirty="0"/>
              <a:t>’, ‘</a:t>
            </a:r>
            <a:r>
              <a:rPr lang="ko-KR" altLang="en-US" dirty="0"/>
              <a:t>완료</a:t>
            </a:r>
            <a:r>
              <a:rPr lang="en-US" altLang="ko-KR" dirty="0"/>
              <a:t>’ </a:t>
            </a:r>
            <a:r>
              <a:rPr lang="ko-KR" altLang="en-US" dirty="0"/>
              <a:t>값을 자동 기입할 수 있습니다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투약 관련 특이사항을 기입할 수 있습니다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dirty="0"/>
              <a:t>‘</a:t>
            </a:r>
            <a:r>
              <a:rPr lang="ko-KR" altLang="en-US" dirty="0"/>
              <a:t>투약완료</a:t>
            </a:r>
            <a:r>
              <a:rPr lang="en-US" altLang="ko-KR" dirty="0"/>
              <a:t>’</a:t>
            </a:r>
            <a:r>
              <a:rPr lang="ko-KR" altLang="en-US" dirty="0"/>
              <a:t> 버튼을 누르면 </a:t>
            </a:r>
            <a:r>
              <a:rPr lang="en-US" altLang="ko-KR" dirty="0"/>
              <a:t>‘</a:t>
            </a:r>
            <a:r>
              <a:rPr lang="ko-KR" altLang="en-US" dirty="0"/>
              <a:t>투약완료</a:t>
            </a:r>
            <a:r>
              <a:rPr lang="en-US" altLang="ko-KR" dirty="0"/>
              <a:t>’</a:t>
            </a:r>
            <a:r>
              <a:rPr lang="ko-KR" altLang="en-US" dirty="0"/>
              <a:t> 버튼이 </a:t>
            </a:r>
            <a:r>
              <a:rPr lang="en-US" altLang="ko-KR" dirty="0"/>
              <a:t>‘</a:t>
            </a:r>
            <a:r>
              <a:rPr lang="ko-KR" altLang="en-US" dirty="0"/>
              <a:t>저장</a:t>
            </a:r>
            <a:r>
              <a:rPr lang="en-US" altLang="ko-KR" dirty="0"/>
              <a:t>’</a:t>
            </a:r>
            <a:r>
              <a:rPr lang="ko-KR" altLang="en-US" dirty="0"/>
              <a:t> 버튼으로 변경되어 기록표를 저장할 수 있습니다</a:t>
            </a:r>
            <a:r>
              <a:rPr lang="en-US" altLang="ko-KR" dirty="0"/>
              <a:t>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6E239A-EFC9-4239-B241-2FF11AC99F4E}"/>
              </a:ext>
            </a:extLst>
          </p:cNvPr>
          <p:cNvSpPr/>
          <p:nvPr/>
        </p:nvSpPr>
        <p:spPr>
          <a:xfrm>
            <a:off x="397076" y="2303850"/>
            <a:ext cx="7451891" cy="3868426"/>
          </a:xfrm>
          <a:prstGeom prst="rect">
            <a:avLst/>
          </a:prstGeom>
          <a:noFill/>
          <a:ln w="38100">
            <a:solidFill>
              <a:srgbClr val="87A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8835898" y="736276"/>
            <a:ext cx="2596718" cy="5436000"/>
            <a:chOff x="8835898" y="736276"/>
            <a:chExt cx="2596718" cy="543600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FD8E1A5-484F-AA64-2BE0-6EA7C3EB7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5898" y="736276"/>
              <a:ext cx="2596718" cy="543600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66"/>
            <a:stretch/>
          </p:blipFill>
          <p:spPr>
            <a:xfrm>
              <a:off x="8916253" y="1057364"/>
              <a:ext cx="2423642" cy="4699653"/>
            </a:xfrm>
            <a:prstGeom prst="roundRect">
              <a:avLst>
                <a:gd name="adj" fmla="val 1954"/>
              </a:avLst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6389558B-1629-E058-AEB1-E9AA3249A78C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913495" y="1078200"/>
            <a:ext cx="2426400" cy="4701600"/>
          </a:xfrm>
          <a:prstGeom prst="roundRect">
            <a:avLst>
              <a:gd name="adj" fmla="val 3651"/>
            </a:avLst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010ABA-9687-29B7-F04E-82E4F1FA9429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913495" y="1076253"/>
            <a:ext cx="2426400" cy="4701600"/>
          </a:xfrm>
          <a:prstGeom prst="roundRect">
            <a:avLst>
              <a:gd name="adj" fmla="val 3166"/>
            </a:avLst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C4932-E803-4B6E-1DE1-5EEBFE29CCC3}"/>
              </a:ext>
            </a:extLst>
          </p:cNvPr>
          <p:cNvSpPr txBox="1"/>
          <p:nvPr/>
        </p:nvSpPr>
        <p:spPr>
          <a:xfrm>
            <a:off x="9085943" y="415804"/>
            <a:ext cx="2844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3-4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사용자 시나리오</a:t>
            </a:r>
            <a:endParaRPr lang="ko-KR" altLang="en-US" sz="1067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EC3C272-3DFC-C21A-A339-B249DF95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F2E-8046-4767-A1A0-D4DCE1B850F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4751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ject 2">
            <a:extLst>
              <a:ext uri="{FF2B5EF4-FFF2-40B4-BE49-F238E27FC236}">
                <a16:creationId xmlns:a16="http://schemas.microsoft.com/office/drawing/2014/main" id="{27CEBDFE-0E7D-5E5D-8E73-ECA988337B0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4631" y="0"/>
            <a:ext cx="4087370" cy="6858000"/>
          </a:xfrm>
          <a:prstGeom prst="rect">
            <a:avLst/>
          </a:prstGeom>
          <a:solidFill>
            <a:srgbClr val="CBEAFF"/>
          </a:solidFill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7EE7C8-4DB6-63BE-F95D-6A690DA16196}"/>
              </a:ext>
            </a:extLst>
          </p:cNvPr>
          <p:cNvSpPr txBox="1"/>
          <p:nvPr/>
        </p:nvSpPr>
        <p:spPr>
          <a:xfrm>
            <a:off x="702704" y="728099"/>
            <a:ext cx="648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 시나리오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투약관리</a:t>
            </a:r>
          </a:p>
        </p:txBody>
      </p: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57F7D4F3-734B-6079-9258-9CBB575C3B09}"/>
              </a:ext>
            </a:extLst>
          </p:cNvPr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7838FA66-D62F-5DC0-F1A2-14A3B7C7F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A687B7D-9DA0-406B-B3DC-35FECA9AE91D}"/>
              </a:ext>
            </a:extLst>
          </p:cNvPr>
          <p:cNvSpPr/>
          <p:nvPr/>
        </p:nvSpPr>
        <p:spPr>
          <a:xfrm>
            <a:off x="801167" y="1640284"/>
            <a:ext cx="4087370" cy="370165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투약관리 투약일정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6E239A-EFC9-4239-B241-2FF11AC99F4E}"/>
              </a:ext>
            </a:extLst>
          </p:cNvPr>
          <p:cNvSpPr/>
          <p:nvPr/>
        </p:nvSpPr>
        <p:spPr>
          <a:xfrm>
            <a:off x="397076" y="2303850"/>
            <a:ext cx="7451891" cy="3868426"/>
          </a:xfrm>
          <a:prstGeom prst="rect">
            <a:avLst/>
          </a:prstGeom>
          <a:noFill/>
          <a:ln w="38100">
            <a:solidFill>
              <a:srgbClr val="87A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FD8E1A5-484F-AA64-2BE0-6EA7C3EB74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898" y="736276"/>
            <a:ext cx="2596718" cy="5436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7C8C80-621B-4730-B860-CE6538EE6E26}"/>
              </a:ext>
            </a:extLst>
          </p:cNvPr>
          <p:cNvSpPr txBox="1"/>
          <p:nvPr/>
        </p:nvSpPr>
        <p:spPr>
          <a:xfrm>
            <a:off x="450418" y="3070042"/>
            <a:ext cx="7357140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사용자 별 담당 환자 리스트가 표시됩니다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환자명을 검색하거나 리스트에 선택해서 해당 환자에게 작성된 모든 </a:t>
            </a:r>
            <a:r>
              <a:rPr lang="ko-KR" altLang="en-US" dirty="0" err="1"/>
              <a:t>투약품</a:t>
            </a:r>
            <a:r>
              <a:rPr lang="ko-KR" altLang="en-US" dirty="0"/>
              <a:t> 투약일정을 볼 수 있습니다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13CAA4A-6D7B-EEE0-9888-667147842ED1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921057" y="1050149"/>
            <a:ext cx="2426400" cy="4701600"/>
          </a:xfrm>
          <a:prstGeom prst="roundRect">
            <a:avLst>
              <a:gd name="adj" fmla="val 2173"/>
            </a:avLst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27822DD-F2C2-3ED2-2808-F825660C07E5}"/>
              </a:ext>
            </a:extLst>
          </p:cNvPr>
          <p:cNvSpPr txBox="1"/>
          <p:nvPr/>
        </p:nvSpPr>
        <p:spPr>
          <a:xfrm>
            <a:off x="9085943" y="415804"/>
            <a:ext cx="2844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3-4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사용자 시나리오</a:t>
            </a:r>
            <a:endParaRPr lang="ko-KR" altLang="en-US" sz="1067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655694E-A575-E6DB-F6AA-E40CBD36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F2E-8046-4767-A1A0-D4DCE1B850F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3988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ject 2">
            <a:extLst>
              <a:ext uri="{FF2B5EF4-FFF2-40B4-BE49-F238E27FC236}">
                <a16:creationId xmlns:a16="http://schemas.microsoft.com/office/drawing/2014/main" id="{A9AE881E-2E4B-E453-3054-A33CC311B52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4631" y="0"/>
            <a:ext cx="4087370" cy="6858000"/>
          </a:xfrm>
          <a:prstGeom prst="rect">
            <a:avLst/>
          </a:prstGeom>
          <a:solidFill>
            <a:srgbClr val="CBEAFF"/>
          </a:solidFill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7EE7C8-4DB6-63BE-F95D-6A690DA16196}"/>
              </a:ext>
            </a:extLst>
          </p:cNvPr>
          <p:cNvSpPr txBox="1"/>
          <p:nvPr/>
        </p:nvSpPr>
        <p:spPr>
          <a:xfrm>
            <a:off x="702704" y="728099"/>
            <a:ext cx="648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 시나리오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투약관리</a:t>
            </a:r>
          </a:p>
        </p:txBody>
      </p: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57F7D4F3-734B-6079-9258-9CBB575C3B09}"/>
              </a:ext>
            </a:extLst>
          </p:cNvPr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7838FA66-D62F-5DC0-F1A2-14A3B7C7F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A687B7D-9DA0-406B-B3DC-35FECA9AE91D}"/>
              </a:ext>
            </a:extLst>
          </p:cNvPr>
          <p:cNvSpPr/>
          <p:nvPr/>
        </p:nvSpPr>
        <p:spPr>
          <a:xfrm>
            <a:off x="801167" y="1640284"/>
            <a:ext cx="4087370" cy="370165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투약관리 투약일정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6E239A-EFC9-4239-B241-2FF11AC99F4E}"/>
              </a:ext>
            </a:extLst>
          </p:cNvPr>
          <p:cNvSpPr/>
          <p:nvPr/>
        </p:nvSpPr>
        <p:spPr>
          <a:xfrm>
            <a:off x="397076" y="2303850"/>
            <a:ext cx="7451891" cy="3868426"/>
          </a:xfrm>
          <a:prstGeom prst="rect">
            <a:avLst/>
          </a:prstGeom>
          <a:noFill/>
          <a:ln w="38100">
            <a:solidFill>
              <a:srgbClr val="87A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FD8E1A5-484F-AA64-2BE0-6EA7C3EB74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898" y="736276"/>
            <a:ext cx="2596718" cy="5436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7C8C80-621B-4730-B860-CE6538EE6E26}"/>
              </a:ext>
            </a:extLst>
          </p:cNvPr>
          <p:cNvSpPr txBox="1"/>
          <p:nvPr/>
        </p:nvSpPr>
        <p:spPr>
          <a:xfrm>
            <a:off x="450418" y="3070042"/>
            <a:ext cx="7357140" cy="3882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환자명을 검색하거나 리스트에 선택해서 해당 환자에게 작성된 모든 </a:t>
            </a:r>
            <a:r>
              <a:rPr lang="ko-KR" altLang="en-US" dirty="0" err="1"/>
              <a:t>투약품</a:t>
            </a:r>
            <a:r>
              <a:rPr lang="ko-KR" altLang="en-US" dirty="0"/>
              <a:t> 투약일정이 표시됩니다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dirty="0"/>
              <a:t>‘</a:t>
            </a:r>
            <a:r>
              <a:rPr lang="ko-KR" altLang="en-US" dirty="0"/>
              <a:t>완료일정</a:t>
            </a:r>
            <a:r>
              <a:rPr lang="en-US" altLang="ko-KR" dirty="0"/>
              <a:t>’ </a:t>
            </a:r>
            <a:r>
              <a:rPr lang="ko-KR" altLang="en-US" dirty="0"/>
              <a:t>체크를 통해 완료일정 표시 여부를 설정할 수 있습니다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ko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38A198E-9E61-6EF5-A9C0-8488CFCF8F48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921057" y="1060197"/>
            <a:ext cx="2426400" cy="4701600"/>
          </a:xfrm>
          <a:prstGeom prst="roundRect">
            <a:avLst>
              <a:gd name="adj" fmla="val 2754"/>
            </a:avLst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E336C3-C73E-0940-F1E4-4E77F6335E1A}"/>
              </a:ext>
            </a:extLst>
          </p:cNvPr>
          <p:cNvSpPr txBox="1"/>
          <p:nvPr/>
        </p:nvSpPr>
        <p:spPr>
          <a:xfrm>
            <a:off x="9085943" y="415804"/>
            <a:ext cx="2844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3-4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사용자 시나리오</a:t>
            </a:r>
            <a:endParaRPr lang="ko-KR" altLang="en-US" sz="1067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11B35-C86E-7B28-5728-069318295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F2E-8046-4767-A1A0-D4DCE1B850F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3882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ject 2">
            <a:extLst>
              <a:ext uri="{FF2B5EF4-FFF2-40B4-BE49-F238E27FC236}">
                <a16:creationId xmlns:a16="http://schemas.microsoft.com/office/drawing/2014/main" id="{C0A3CFFA-875A-5B29-1884-DC0D2E982C1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4631" y="0"/>
            <a:ext cx="4087370" cy="6858000"/>
          </a:xfrm>
          <a:prstGeom prst="rect">
            <a:avLst/>
          </a:prstGeom>
          <a:solidFill>
            <a:srgbClr val="CBEAFF"/>
          </a:solidFill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7EE7C8-4DB6-63BE-F95D-6A690DA16196}"/>
              </a:ext>
            </a:extLst>
          </p:cNvPr>
          <p:cNvSpPr txBox="1"/>
          <p:nvPr/>
        </p:nvSpPr>
        <p:spPr>
          <a:xfrm>
            <a:off x="702704" y="728099"/>
            <a:ext cx="648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 시나리오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스케줄러</a:t>
            </a:r>
          </a:p>
        </p:txBody>
      </p: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57F7D4F3-734B-6079-9258-9CBB575C3B09}"/>
              </a:ext>
            </a:extLst>
          </p:cNvPr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7838FA66-D62F-5DC0-F1A2-14A3B7C7F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AFD8E1A5-484F-AA64-2BE0-6EA7C3EB74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316" y="677414"/>
            <a:ext cx="2957857" cy="5966681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A687B7D-9DA0-406B-B3DC-35FECA9AE91D}"/>
              </a:ext>
            </a:extLst>
          </p:cNvPr>
          <p:cNvSpPr/>
          <p:nvPr/>
        </p:nvSpPr>
        <p:spPr>
          <a:xfrm>
            <a:off x="801167" y="1640284"/>
            <a:ext cx="4087370" cy="370165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스케줄링 </a:t>
            </a:r>
            <a:r>
              <a:rPr lang="ko-KR" altLang="en-US" sz="2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메인화면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7C8C80-621B-4730-B860-CE6538EE6E26}"/>
              </a:ext>
            </a:extLst>
          </p:cNvPr>
          <p:cNvSpPr txBox="1"/>
          <p:nvPr/>
        </p:nvSpPr>
        <p:spPr>
          <a:xfrm>
            <a:off x="450418" y="3070042"/>
            <a:ext cx="7357140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사용자에 따른 개인의 근무 일정이 월별 스케줄표로 제공됩니다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달력을 통해 근무 날짜 선택 시</a:t>
            </a:r>
            <a:r>
              <a:rPr lang="en-US" altLang="ko-KR" dirty="0"/>
              <a:t>, </a:t>
            </a:r>
            <a:r>
              <a:rPr lang="ko-KR" altLang="en-US" dirty="0"/>
              <a:t>날짜</a:t>
            </a:r>
            <a:r>
              <a:rPr lang="en-US" altLang="ko-KR" dirty="0"/>
              <a:t> · </a:t>
            </a:r>
            <a:r>
              <a:rPr lang="ko-KR" altLang="en-US" dirty="0"/>
              <a:t>시프트 별로 같은 부서 내 근무자를 확인하여 인수</a:t>
            </a:r>
            <a:r>
              <a:rPr lang="en-US" altLang="ko-KR" dirty="0"/>
              <a:t>, </a:t>
            </a:r>
            <a:r>
              <a:rPr lang="ko-KR" altLang="en-US" dirty="0"/>
              <a:t>인계자를 미리 파악할 수 있습니다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휴무 신청과 설정 버튼은 권한에 따라 표시되게 됩니다</a:t>
            </a:r>
            <a:r>
              <a:rPr lang="en-US" altLang="ko-KR" dirty="0"/>
              <a:t>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6E239A-EFC9-4239-B241-2FF11AC99F4E}"/>
              </a:ext>
            </a:extLst>
          </p:cNvPr>
          <p:cNvSpPr/>
          <p:nvPr/>
        </p:nvSpPr>
        <p:spPr>
          <a:xfrm>
            <a:off x="397076" y="2303850"/>
            <a:ext cx="7451891" cy="3868426"/>
          </a:xfrm>
          <a:prstGeom prst="rect">
            <a:avLst/>
          </a:prstGeom>
          <a:noFill/>
          <a:ln w="38100">
            <a:solidFill>
              <a:srgbClr val="87A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D477BB2-8BB8-4338-A921-2775600360B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6509"/>
          <a:stretch/>
        </p:blipFill>
        <p:spPr>
          <a:xfrm>
            <a:off x="8866349" y="1016782"/>
            <a:ext cx="2716051" cy="5163804"/>
          </a:xfrm>
          <a:prstGeom prst="roundRect">
            <a:avLst>
              <a:gd name="adj" fmla="val 1872"/>
            </a:avLst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58A61D-7795-2986-9F61-95835113EB9F}"/>
              </a:ext>
            </a:extLst>
          </p:cNvPr>
          <p:cNvSpPr txBox="1"/>
          <p:nvPr/>
        </p:nvSpPr>
        <p:spPr>
          <a:xfrm>
            <a:off x="9085943" y="415804"/>
            <a:ext cx="2844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3-4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사용자 시나리오</a:t>
            </a:r>
            <a:endParaRPr lang="ko-KR" altLang="en-US" sz="1067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D52B9FB-76F1-4F90-382C-F3B6F2805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F2E-8046-4767-A1A0-D4DCE1B850F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2918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Object 2">
            <a:extLst>
              <a:ext uri="{FF2B5EF4-FFF2-40B4-BE49-F238E27FC236}">
                <a16:creationId xmlns:a16="http://schemas.microsoft.com/office/drawing/2014/main" id="{B590F813-7ACA-759F-6B2B-67989DC866A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4631" y="0"/>
            <a:ext cx="4087370" cy="6858000"/>
          </a:xfrm>
          <a:prstGeom prst="rect">
            <a:avLst/>
          </a:prstGeom>
          <a:solidFill>
            <a:srgbClr val="CBEAFF"/>
          </a:solidFill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7EE7C8-4DB6-63BE-F95D-6A690DA16196}"/>
              </a:ext>
            </a:extLst>
          </p:cNvPr>
          <p:cNvSpPr txBox="1"/>
          <p:nvPr/>
        </p:nvSpPr>
        <p:spPr>
          <a:xfrm>
            <a:off x="702704" y="728099"/>
            <a:ext cx="648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 시나리오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스케줄러</a:t>
            </a:r>
          </a:p>
        </p:txBody>
      </p: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57F7D4F3-734B-6079-9258-9CBB575C3B09}"/>
              </a:ext>
            </a:extLst>
          </p:cNvPr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7838FA66-D62F-5DC0-F1A2-14A3B7C7F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0992CA1-B79A-4EF5-1C43-51B4FE0C6EBD}"/>
              </a:ext>
            </a:extLst>
          </p:cNvPr>
          <p:cNvSpPr/>
          <p:nvPr/>
        </p:nvSpPr>
        <p:spPr>
          <a:xfrm>
            <a:off x="801167" y="1640284"/>
            <a:ext cx="4087370" cy="370165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휴무 신청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939B26-BB21-9993-8325-545C2AD51E12}"/>
              </a:ext>
            </a:extLst>
          </p:cNvPr>
          <p:cNvSpPr txBox="1"/>
          <p:nvPr/>
        </p:nvSpPr>
        <p:spPr>
          <a:xfrm>
            <a:off x="452196" y="3096425"/>
            <a:ext cx="7475424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지정된 기간동안 휴무 신청 버튼을 통해 휴무를 신청할 수 있습니다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사용자는 다음 달 근무를 기준으로 원하는 휴무 날짜를 선택합니다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선택한 날짜는 목록에서 확인이 가능하며</a:t>
            </a:r>
            <a:r>
              <a:rPr lang="en-US" altLang="ko-KR" dirty="0"/>
              <a:t>, </a:t>
            </a:r>
            <a:r>
              <a:rPr lang="ko-KR" altLang="en-US" dirty="0"/>
              <a:t>휴무 신청 리스트는 </a:t>
            </a:r>
            <a:r>
              <a:rPr lang="en-US" altLang="ko-KR" dirty="0"/>
              <a:t>DB</a:t>
            </a:r>
            <a:r>
              <a:rPr lang="ko-KR" altLang="en-US" dirty="0"/>
              <a:t>에 반영됩니다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A0405F5-912E-685B-6190-6B9C9BDD02CA}"/>
              </a:ext>
            </a:extLst>
          </p:cNvPr>
          <p:cNvSpPr/>
          <p:nvPr/>
        </p:nvSpPr>
        <p:spPr>
          <a:xfrm>
            <a:off x="397076" y="2303850"/>
            <a:ext cx="7451891" cy="3868426"/>
          </a:xfrm>
          <a:prstGeom prst="rect">
            <a:avLst/>
          </a:prstGeom>
          <a:noFill/>
          <a:ln w="38100">
            <a:solidFill>
              <a:srgbClr val="87A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126D253-16FE-3C7B-4BC6-ABC2B12510CE}"/>
              </a:ext>
            </a:extLst>
          </p:cNvPr>
          <p:cNvGrpSpPr/>
          <p:nvPr/>
        </p:nvGrpSpPr>
        <p:grpSpPr>
          <a:xfrm>
            <a:off x="8717223" y="677414"/>
            <a:ext cx="2957857" cy="5966681"/>
            <a:chOff x="8717223" y="677414"/>
            <a:chExt cx="2957857" cy="5966681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FD8E1A5-484F-AA64-2BE0-6EA7C3EB7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7223" y="677414"/>
              <a:ext cx="2957857" cy="5966681"/>
            </a:xfrm>
            <a:prstGeom prst="rect">
              <a:avLst/>
            </a:prstGeom>
          </p:spPr>
        </p:pic>
        <p:pic>
          <p:nvPicPr>
            <p:cNvPr id="45" name="그림 44" descr="텍스트이(가) 표시된 사진&#10;&#10;자동 생성된 설명">
              <a:extLst>
                <a:ext uri="{FF2B5EF4-FFF2-40B4-BE49-F238E27FC236}">
                  <a16:creationId xmlns:a16="http://schemas.microsoft.com/office/drawing/2014/main" id="{F57BD5D5-2A80-9B06-79F7-258BCF7138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41"/>
            <a:stretch/>
          </p:blipFill>
          <p:spPr>
            <a:xfrm>
              <a:off x="8845112" y="1195869"/>
              <a:ext cx="2733589" cy="4984717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8BBEECDE-0149-40C3-8CD1-6FA9FCAC16A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071"/>
          <a:stretch/>
        </p:blipFill>
        <p:spPr>
          <a:xfrm>
            <a:off x="8840619" y="1051264"/>
            <a:ext cx="2733589" cy="5121012"/>
          </a:xfrm>
          <a:prstGeom prst="roundRect">
            <a:avLst>
              <a:gd name="adj" fmla="val 1285"/>
            </a:avLst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EC2A992-DCAA-42E4-8F3E-2B899E2CC2E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561" t="19519" r="12461" b="20333"/>
          <a:stretch/>
        </p:blipFill>
        <p:spPr>
          <a:xfrm>
            <a:off x="10196151" y="2149501"/>
            <a:ext cx="1862047" cy="32364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72D3F99-FC8F-A566-798E-F9D261599F32}"/>
              </a:ext>
            </a:extLst>
          </p:cNvPr>
          <p:cNvSpPr txBox="1"/>
          <p:nvPr/>
        </p:nvSpPr>
        <p:spPr>
          <a:xfrm>
            <a:off x="9085943" y="415804"/>
            <a:ext cx="2844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3-4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사용자 시나리오</a:t>
            </a:r>
            <a:endParaRPr lang="ko-KR" altLang="en-US" sz="1067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86CF1A-2C2B-43CA-A060-FFC6909AF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F2E-8046-4767-A1A0-D4DCE1B850F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745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Object 2">
            <a:extLst>
              <a:ext uri="{FF2B5EF4-FFF2-40B4-BE49-F238E27FC236}">
                <a16:creationId xmlns:a16="http://schemas.microsoft.com/office/drawing/2014/main" id="{B590F813-7ACA-759F-6B2B-67989DC866A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4631" y="0"/>
            <a:ext cx="4087370" cy="6858000"/>
          </a:xfrm>
          <a:prstGeom prst="rect">
            <a:avLst/>
          </a:prstGeom>
          <a:solidFill>
            <a:srgbClr val="CBEAFF"/>
          </a:solidFill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7EE7C8-4DB6-63BE-F95D-6A690DA16196}"/>
              </a:ext>
            </a:extLst>
          </p:cNvPr>
          <p:cNvSpPr txBox="1"/>
          <p:nvPr/>
        </p:nvSpPr>
        <p:spPr>
          <a:xfrm>
            <a:off x="702704" y="728099"/>
            <a:ext cx="648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 시나리오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스케줄러</a:t>
            </a:r>
          </a:p>
        </p:txBody>
      </p: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57F7D4F3-734B-6079-9258-9CBB575C3B09}"/>
              </a:ext>
            </a:extLst>
          </p:cNvPr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7838FA66-D62F-5DC0-F1A2-14A3B7C7F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0992CA1-B79A-4EF5-1C43-51B4FE0C6EBD}"/>
              </a:ext>
            </a:extLst>
          </p:cNvPr>
          <p:cNvSpPr/>
          <p:nvPr/>
        </p:nvSpPr>
        <p:spPr>
          <a:xfrm>
            <a:off x="801167" y="1640284"/>
            <a:ext cx="4087370" cy="370165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 관리자 설정 화면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939B26-BB21-9993-8325-545C2AD51E12}"/>
              </a:ext>
            </a:extLst>
          </p:cNvPr>
          <p:cNvSpPr txBox="1"/>
          <p:nvPr/>
        </p:nvSpPr>
        <p:spPr>
          <a:xfrm>
            <a:off x="513549" y="2997556"/>
            <a:ext cx="6931284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일정관리자로 설정된 사용자에 따라 설정 버튼이 활성화되며</a:t>
            </a:r>
            <a:r>
              <a:rPr lang="en-US" altLang="ko-KR" dirty="0"/>
              <a:t>, </a:t>
            </a:r>
            <a:r>
              <a:rPr lang="ko-KR" altLang="en-US" dirty="0"/>
              <a:t>권한이 부여됩니다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관리자 설정을 통해 휴무 신청 내역을 취합한 후</a:t>
            </a:r>
            <a:r>
              <a:rPr lang="en-US" altLang="ko-KR" dirty="0"/>
              <a:t>, </a:t>
            </a:r>
            <a:r>
              <a:rPr lang="ko-KR" altLang="en-US" dirty="0"/>
              <a:t>스케줄을 생성합니다</a:t>
            </a:r>
            <a:r>
              <a:rPr lang="en-US" altLang="ko-KR" dirty="0"/>
              <a:t>.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A0405F5-912E-685B-6190-6B9C9BDD02CA}"/>
              </a:ext>
            </a:extLst>
          </p:cNvPr>
          <p:cNvSpPr/>
          <p:nvPr/>
        </p:nvSpPr>
        <p:spPr>
          <a:xfrm>
            <a:off x="397076" y="2303850"/>
            <a:ext cx="7451891" cy="3868426"/>
          </a:xfrm>
          <a:prstGeom prst="rect">
            <a:avLst/>
          </a:prstGeom>
          <a:noFill/>
          <a:ln w="38100">
            <a:solidFill>
              <a:srgbClr val="87A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AFD8E1A5-484F-AA64-2BE0-6EA7C3EB74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223" y="677414"/>
            <a:ext cx="2957857" cy="5966681"/>
          </a:xfrm>
          <a:prstGeom prst="rect">
            <a:avLst/>
          </a:prstGeom>
        </p:spPr>
      </p:pic>
      <p:pic>
        <p:nvPicPr>
          <p:cNvPr id="45" name="그림 44" descr="텍스트이(가) 표시된 사진&#10;&#10;자동 생성된 설명">
            <a:extLst>
              <a:ext uri="{FF2B5EF4-FFF2-40B4-BE49-F238E27FC236}">
                <a16:creationId xmlns:a16="http://schemas.microsoft.com/office/drawing/2014/main" id="{F57BD5D5-2A80-9B06-79F7-258BCF71380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1"/>
          <a:stretch/>
        </p:blipFill>
        <p:spPr>
          <a:xfrm>
            <a:off x="8845112" y="1195869"/>
            <a:ext cx="2733589" cy="4984717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869E79F5-279C-DF93-2EE6-74405BDF93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877" y="1195868"/>
            <a:ext cx="2644185" cy="497640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0B257FD-12B5-40B3-9630-B616C17A73E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6360"/>
          <a:stretch/>
        </p:blipFill>
        <p:spPr>
          <a:xfrm>
            <a:off x="8830331" y="1025237"/>
            <a:ext cx="2753853" cy="5155350"/>
          </a:xfrm>
          <a:prstGeom prst="roundRect">
            <a:avLst>
              <a:gd name="adj" fmla="val 1910"/>
            </a:avLst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E65FB52-E0D9-400D-B002-83648A246D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5509" y="5257798"/>
            <a:ext cx="2880982" cy="119820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D0F2A83-DB6C-4090-9EC1-45A03D18773B}"/>
              </a:ext>
            </a:extLst>
          </p:cNvPr>
          <p:cNvSpPr/>
          <p:nvPr/>
        </p:nvSpPr>
        <p:spPr>
          <a:xfrm>
            <a:off x="8860877" y="3868426"/>
            <a:ext cx="2569123" cy="712539"/>
          </a:xfrm>
          <a:prstGeom prst="roundRect">
            <a:avLst/>
          </a:prstGeom>
          <a:solidFill>
            <a:srgbClr val="FAFA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60E728-C3A2-0744-2295-82C9AEB87C4A}"/>
              </a:ext>
            </a:extLst>
          </p:cNvPr>
          <p:cNvSpPr txBox="1"/>
          <p:nvPr/>
        </p:nvSpPr>
        <p:spPr>
          <a:xfrm>
            <a:off x="9085943" y="415804"/>
            <a:ext cx="2844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3-4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사용자 시나리오</a:t>
            </a:r>
            <a:endParaRPr lang="ko-KR" altLang="en-US" sz="1067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8D71F7-5184-39C0-A289-8F4F5DB4F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F2E-8046-4767-A1A0-D4DCE1B850F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6607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Object 2">
            <a:extLst>
              <a:ext uri="{FF2B5EF4-FFF2-40B4-BE49-F238E27FC236}">
                <a16:creationId xmlns:a16="http://schemas.microsoft.com/office/drawing/2014/main" id="{B590F813-7ACA-759F-6B2B-67989DC866A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4631" y="0"/>
            <a:ext cx="4087370" cy="6858000"/>
          </a:xfrm>
          <a:prstGeom prst="rect">
            <a:avLst/>
          </a:prstGeom>
          <a:solidFill>
            <a:srgbClr val="CBEAFF"/>
          </a:solidFill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7EE7C8-4DB6-63BE-F95D-6A690DA16196}"/>
              </a:ext>
            </a:extLst>
          </p:cNvPr>
          <p:cNvSpPr txBox="1"/>
          <p:nvPr/>
        </p:nvSpPr>
        <p:spPr>
          <a:xfrm>
            <a:off x="702704" y="728099"/>
            <a:ext cx="6488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 시나리오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스케줄러</a:t>
            </a:r>
          </a:p>
          <a:p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57F7D4F3-734B-6079-9258-9CBB575C3B09}"/>
              </a:ext>
            </a:extLst>
          </p:cNvPr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7838FA66-D62F-5DC0-F1A2-14A3B7C7F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0992CA1-B79A-4EF5-1C43-51B4FE0C6EBD}"/>
              </a:ext>
            </a:extLst>
          </p:cNvPr>
          <p:cNvSpPr/>
          <p:nvPr/>
        </p:nvSpPr>
        <p:spPr>
          <a:xfrm>
            <a:off x="801167" y="1640284"/>
            <a:ext cx="4087370" cy="370165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휴무 신청 목록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939B26-BB21-9993-8325-545C2AD51E12}"/>
              </a:ext>
            </a:extLst>
          </p:cNvPr>
          <p:cNvSpPr txBox="1"/>
          <p:nvPr/>
        </p:nvSpPr>
        <p:spPr>
          <a:xfrm>
            <a:off x="613299" y="3022696"/>
            <a:ext cx="7070790" cy="1112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모든 사용자의 휴무 신청 내역을 취합합니다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휴무 신청 목록이 적절한지 확인 후</a:t>
            </a:r>
            <a:r>
              <a:rPr lang="en-US" altLang="ko-KR" dirty="0"/>
              <a:t>, </a:t>
            </a:r>
            <a:r>
              <a:rPr lang="ko-KR" altLang="en-US" dirty="0"/>
              <a:t>휴무 내역을 반영합니다</a:t>
            </a:r>
            <a:r>
              <a:rPr lang="en-US" altLang="ko-KR" dirty="0"/>
              <a:t>.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A0405F5-912E-685B-6190-6B9C9BDD02CA}"/>
              </a:ext>
            </a:extLst>
          </p:cNvPr>
          <p:cNvSpPr/>
          <p:nvPr/>
        </p:nvSpPr>
        <p:spPr>
          <a:xfrm>
            <a:off x="397076" y="2303850"/>
            <a:ext cx="7451891" cy="3868426"/>
          </a:xfrm>
          <a:prstGeom prst="rect">
            <a:avLst/>
          </a:prstGeom>
          <a:noFill/>
          <a:ln w="38100">
            <a:solidFill>
              <a:srgbClr val="87A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AFD8E1A5-484F-AA64-2BE0-6EA7C3EB74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223" y="677414"/>
            <a:ext cx="2957857" cy="5966681"/>
          </a:xfrm>
          <a:prstGeom prst="rect">
            <a:avLst/>
          </a:prstGeom>
        </p:spPr>
      </p:pic>
      <p:pic>
        <p:nvPicPr>
          <p:cNvPr id="45" name="그림 44" descr="텍스트이(가) 표시된 사진&#10;&#10;자동 생성된 설명">
            <a:extLst>
              <a:ext uri="{FF2B5EF4-FFF2-40B4-BE49-F238E27FC236}">
                <a16:creationId xmlns:a16="http://schemas.microsoft.com/office/drawing/2014/main" id="{F57BD5D5-2A80-9B06-79F7-258BCF71380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1"/>
          <a:stretch/>
        </p:blipFill>
        <p:spPr>
          <a:xfrm>
            <a:off x="8845112" y="1195869"/>
            <a:ext cx="2733589" cy="498471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A730832-4A62-4431-9DEC-C52D5A72861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6126"/>
          <a:stretch/>
        </p:blipFill>
        <p:spPr>
          <a:xfrm>
            <a:off x="8845112" y="1007414"/>
            <a:ext cx="2726204" cy="5164862"/>
          </a:xfrm>
          <a:prstGeom prst="roundRect">
            <a:avLst>
              <a:gd name="adj" fmla="val 2437"/>
            </a:avLst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42FF170-5F81-40AB-89F3-A23BE196FF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5509" y="4582757"/>
            <a:ext cx="2880982" cy="173881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B2E3C0A-14C1-F600-8048-24B2507CA556}"/>
              </a:ext>
            </a:extLst>
          </p:cNvPr>
          <p:cNvSpPr txBox="1"/>
          <p:nvPr/>
        </p:nvSpPr>
        <p:spPr>
          <a:xfrm>
            <a:off x="9085943" y="415804"/>
            <a:ext cx="2844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3-4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사용자 시나리오</a:t>
            </a:r>
            <a:endParaRPr lang="ko-KR" altLang="en-US" sz="1067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747CB9-746B-683D-72EB-314EB6CBB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F2E-8046-4767-A1A0-D4DCE1B850F2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0642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Object 2">
            <a:extLst>
              <a:ext uri="{FF2B5EF4-FFF2-40B4-BE49-F238E27FC236}">
                <a16:creationId xmlns:a16="http://schemas.microsoft.com/office/drawing/2014/main" id="{B590F813-7ACA-759F-6B2B-67989DC866A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4631" y="0"/>
            <a:ext cx="4087370" cy="6858000"/>
          </a:xfrm>
          <a:prstGeom prst="rect">
            <a:avLst/>
          </a:prstGeom>
          <a:solidFill>
            <a:srgbClr val="CBEAFF"/>
          </a:solidFill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7EE7C8-4DB6-63BE-F95D-6A690DA16196}"/>
              </a:ext>
            </a:extLst>
          </p:cNvPr>
          <p:cNvSpPr txBox="1"/>
          <p:nvPr/>
        </p:nvSpPr>
        <p:spPr>
          <a:xfrm>
            <a:off x="702704" y="728099"/>
            <a:ext cx="6488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 시나리오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스케줄러</a:t>
            </a:r>
          </a:p>
          <a:p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57F7D4F3-734B-6079-9258-9CBB575C3B09}"/>
              </a:ext>
            </a:extLst>
          </p:cNvPr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7838FA66-D62F-5DC0-F1A2-14A3B7C7F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0992CA1-B79A-4EF5-1C43-51B4FE0C6EBD}"/>
              </a:ext>
            </a:extLst>
          </p:cNvPr>
          <p:cNvSpPr/>
          <p:nvPr/>
        </p:nvSpPr>
        <p:spPr>
          <a:xfrm>
            <a:off x="801167" y="1640284"/>
            <a:ext cx="4087370" cy="370165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근무 스케줄 생성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939B26-BB21-9993-8325-545C2AD51E12}"/>
              </a:ext>
            </a:extLst>
          </p:cNvPr>
          <p:cNvSpPr txBox="1"/>
          <p:nvPr/>
        </p:nvSpPr>
        <p:spPr>
          <a:xfrm>
            <a:off x="613299" y="2850985"/>
            <a:ext cx="6435894" cy="2774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스케줄 생성 버튼 클릭 시</a:t>
            </a:r>
            <a:r>
              <a:rPr lang="en-US" altLang="ko-KR" dirty="0"/>
              <a:t>, </a:t>
            </a:r>
            <a:r>
              <a:rPr lang="ko-KR" altLang="en-US" dirty="0"/>
              <a:t>제약조건에 따른 간호 스케줄 알고리즘이 실행됩니다</a:t>
            </a:r>
            <a:r>
              <a:rPr lang="en-US" altLang="ko-KR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(</a:t>
            </a:r>
            <a:r>
              <a:rPr lang="ko-KR" altLang="en-US" dirty="0"/>
              <a:t> 간호사 </a:t>
            </a:r>
            <a:r>
              <a:rPr lang="en-US" altLang="ko-KR" dirty="0"/>
              <a:t>3</a:t>
            </a:r>
            <a:r>
              <a:rPr lang="ko-KR" altLang="en-US" dirty="0"/>
              <a:t>교대 실시 </a:t>
            </a:r>
            <a:r>
              <a:rPr lang="en-US" altLang="ko-KR" dirty="0"/>
              <a:t>/ </a:t>
            </a:r>
            <a:r>
              <a:rPr lang="ko-KR" altLang="en-US" dirty="0"/>
              <a:t>하루 </a:t>
            </a:r>
            <a:r>
              <a:rPr lang="en-US" altLang="ko-KR" dirty="0"/>
              <a:t>8</a:t>
            </a:r>
            <a:r>
              <a:rPr lang="ko-KR" altLang="en-US" dirty="0"/>
              <a:t>시간 기준 근무 </a:t>
            </a:r>
            <a:r>
              <a:rPr lang="en-US" altLang="ko-KR" dirty="0"/>
              <a:t>/ 6</a:t>
            </a:r>
            <a:r>
              <a:rPr lang="ko-KR" altLang="en-US" dirty="0"/>
              <a:t>일 이상 연속 출근 불가 </a:t>
            </a:r>
            <a:r>
              <a:rPr lang="en-US" altLang="ko-KR" dirty="0"/>
              <a:t>/ </a:t>
            </a:r>
            <a:r>
              <a:rPr lang="ko-KR" altLang="en-US" dirty="0"/>
              <a:t>연속 시프트 근무 불가 </a:t>
            </a:r>
            <a:r>
              <a:rPr lang="en-US" altLang="ko-KR" dirty="0"/>
              <a:t>/ </a:t>
            </a:r>
            <a:r>
              <a:rPr lang="ko-KR" altLang="en-US" dirty="0"/>
              <a:t>공정함을 위해 적절한 랜덤 사용 </a:t>
            </a:r>
            <a:r>
              <a:rPr lang="en-US" altLang="ko-KR" dirty="0"/>
              <a:t>/ </a:t>
            </a:r>
            <a:r>
              <a:rPr lang="ko-KR" altLang="en-US" dirty="0"/>
              <a:t>휴무 신청 반영 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A0405F5-912E-685B-6190-6B9C9BDD02CA}"/>
              </a:ext>
            </a:extLst>
          </p:cNvPr>
          <p:cNvSpPr/>
          <p:nvPr/>
        </p:nvSpPr>
        <p:spPr>
          <a:xfrm>
            <a:off x="397076" y="2303850"/>
            <a:ext cx="7451891" cy="3868426"/>
          </a:xfrm>
          <a:prstGeom prst="rect">
            <a:avLst/>
          </a:prstGeom>
          <a:noFill/>
          <a:ln w="38100">
            <a:solidFill>
              <a:srgbClr val="87A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AFD8E1A5-484F-AA64-2BE0-6EA7C3EB74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223" y="677414"/>
            <a:ext cx="2957857" cy="596668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6C28F54-044F-48E0-A1AC-6858EAE0E20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6360"/>
          <a:stretch/>
        </p:blipFill>
        <p:spPr>
          <a:xfrm>
            <a:off x="8825110" y="1051265"/>
            <a:ext cx="2753853" cy="5121011"/>
          </a:xfrm>
          <a:prstGeom prst="roundRect">
            <a:avLst>
              <a:gd name="adj" fmla="val 2580"/>
            </a:avLst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C175950-1F0B-5F18-1554-F86D00E51FE0}"/>
              </a:ext>
            </a:extLst>
          </p:cNvPr>
          <p:cNvSpPr txBox="1"/>
          <p:nvPr/>
        </p:nvSpPr>
        <p:spPr>
          <a:xfrm>
            <a:off x="9085943" y="415804"/>
            <a:ext cx="2844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3-4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사용자 시나리오</a:t>
            </a:r>
            <a:endParaRPr lang="ko-KR" altLang="en-US" sz="1067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4A6D59C-98EB-5E88-298B-573649961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F2E-8046-4767-A1A0-D4DCE1B850F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5703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Object 2">
            <a:extLst>
              <a:ext uri="{FF2B5EF4-FFF2-40B4-BE49-F238E27FC236}">
                <a16:creationId xmlns:a16="http://schemas.microsoft.com/office/drawing/2014/main" id="{B590F813-7ACA-759F-6B2B-67989DC866A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4631" y="0"/>
            <a:ext cx="4087370" cy="6858000"/>
          </a:xfrm>
          <a:prstGeom prst="rect">
            <a:avLst/>
          </a:prstGeom>
          <a:solidFill>
            <a:srgbClr val="CBEAFF"/>
          </a:solidFill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7EE7C8-4DB6-63BE-F95D-6A690DA16196}"/>
              </a:ext>
            </a:extLst>
          </p:cNvPr>
          <p:cNvSpPr txBox="1"/>
          <p:nvPr/>
        </p:nvSpPr>
        <p:spPr>
          <a:xfrm>
            <a:off x="702704" y="728099"/>
            <a:ext cx="6488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 시나리오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스케줄러</a:t>
            </a:r>
          </a:p>
          <a:p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57F7D4F3-734B-6079-9258-9CBB575C3B09}"/>
              </a:ext>
            </a:extLst>
          </p:cNvPr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7838FA66-D62F-5DC0-F1A2-14A3B7C7F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0992CA1-B79A-4EF5-1C43-51B4FE0C6EBD}"/>
              </a:ext>
            </a:extLst>
          </p:cNvPr>
          <p:cNvSpPr/>
          <p:nvPr/>
        </p:nvSpPr>
        <p:spPr>
          <a:xfrm>
            <a:off x="801167" y="1640284"/>
            <a:ext cx="4087370" cy="370165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근무 스케줄 반영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939B26-BB21-9993-8325-545C2AD51E12}"/>
              </a:ext>
            </a:extLst>
          </p:cNvPr>
          <p:cNvSpPr txBox="1"/>
          <p:nvPr/>
        </p:nvSpPr>
        <p:spPr>
          <a:xfrm>
            <a:off x="613299" y="2704284"/>
            <a:ext cx="7070790" cy="2774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생성된 스케줄이 적합하지 않다고 생각할 경우</a:t>
            </a:r>
            <a:r>
              <a:rPr lang="en-US" altLang="ko-KR" dirty="0"/>
              <a:t>, 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다시하기 버튼을 통해 스케줄을 </a:t>
            </a:r>
            <a:r>
              <a:rPr lang="ko-KR" altLang="en-US" dirty="0" err="1"/>
              <a:t>재생성합니다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생성된 최종 스케줄은 스케줄 저장을 통해 </a:t>
            </a:r>
            <a:r>
              <a:rPr lang="en-US" altLang="ko-KR" dirty="0"/>
              <a:t>DB</a:t>
            </a:r>
            <a:r>
              <a:rPr lang="ko-KR" altLang="en-US" dirty="0"/>
              <a:t>에 저장합니다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업데이트 내역은 일반 사용자에게도 익월 스케줄러에 동시에 반영됩니다</a:t>
            </a:r>
            <a:r>
              <a:rPr lang="en-US" altLang="ko-KR" dirty="0"/>
              <a:t>.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A0405F5-912E-685B-6190-6B9C9BDD02CA}"/>
              </a:ext>
            </a:extLst>
          </p:cNvPr>
          <p:cNvSpPr/>
          <p:nvPr/>
        </p:nvSpPr>
        <p:spPr>
          <a:xfrm>
            <a:off x="397076" y="2303850"/>
            <a:ext cx="7451891" cy="3868426"/>
          </a:xfrm>
          <a:prstGeom prst="rect">
            <a:avLst/>
          </a:prstGeom>
          <a:noFill/>
          <a:ln w="38100">
            <a:solidFill>
              <a:srgbClr val="87A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AFD8E1A5-484F-AA64-2BE0-6EA7C3EB74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223" y="677414"/>
            <a:ext cx="2957857" cy="596668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B1E31D7-EC2B-4067-A895-A4075EEE3B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0235" y="1033334"/>
            <a:ext cx="2748466" cy="5147252"/>
          </a:xfrm>
          <a:prstGeom prst="roundRect">
            <a:avLst>
              <a:gd name="adj" fmla="val 1663"/>
            </a:avLst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99C0F52-349F-4654-8608-8F6E5818A2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1830" y="1347775"/>
            <a:ext cx="2204181" cy="231258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F96323B-451D-62B9-3F40-AC1C13974C3E}"/>
              </a:ext>
            </a:extLst>
          </p:cNvPr>
          <p:cNvSpPr txBox="1"/>
          <p:nvPr/>
        </p:nvSpPr>
        <p:spPr>
          <a:xfrm>
            <a:off x="9085943" y="415804"/>
            <a:ext cx="2844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3-4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사용자 시나리오</a:t>
            </a:r>
            <a:endParaRPr lang="ko-KR" altLang="en-US" sz="1067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D1595BE-982A-919D-DFF7-F472ED492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F2E-8046-4767-A1A0-D4DCE1B850F2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8666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E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ject 2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880000">
            <a:off x="1156764" y="-2081978"/>
            <a:ext cx="7115931" cy="1179589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197939" y="257905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결과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532697" y="2289622"/>
            <a:ext cx="1810384" cy="1296000"/>
            <a:chOff x="6758952" y="4110036"/>
            <a:chExt cx="1810384" cy="1228683"/>
          </a:xfrm>
        </p:grpSpPr>
        <p:pic>
          <p:nvPicPr>
            <p:cNvPr id="11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0210" y="4110036"/>
              <a:ext cx="1409126" cy="1228683"/>
            </a:xfrm>
            <a:prstGeom prst="rect">
              <a:avLst/>
            </a:prstGeom>
          </p:spPr>
        </p:pic>
        <p:grpSp>
          <p:nvGrpSpPr>
            <p:cNvPr id="12" name="그룹 1005"/>
            <p:cNvGrpSpPr/>
            <p:nvPr/>
          </p:nvGrpSpPr>
          <p:grpSpPr>
            <a:xfrm>
              <a:off x="6784761" y="4613835"/>
              <a:ext cx="754755" cy="212256"/>
              <a:chOff x="9607486" y="6746230"/>
              <a:chExt cx="994796" cy="290558"/>
            </a:xfrm>
          </p:grpSpPr>
          <p:pic>
            <p:nvPicPr>
              <p:cNvPr id="18" name="Object 2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607486" y="6746230"/>
                <a:ext cx="994796" cy="290558"/>
              </a:xfrm>
              <a:prstGeom prst="rect">
                <a:avLst/>
              </a:prstGeom>
            </p:spPr>
          </p:pic>
        </p:grpSp>
        <p:pic>
          <p:nvPicPr>
            <p:cNvPr id="19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58952" y="4565794"/>
              <a:ext cx="857818" cy="308465"/>
            </a:xfrm>
            <a:prstGeom prst="rect">
              <a:avLst/>
            </a:prstGeom>
          </p:spPr>
        </p:pic>
      </p:grp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FD84-E87E-40EC-A9AE-06FE17AC1531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C1C085-7188-1151-47FA-AB250511F92A}"/>
              </a:ext>
            </a:extLst>
          </p:cNvPr>
          <p:cNvSpPr/>
          <p:nvPr/>
        </p:nvSpPr>
        <p:spPr>
          <a:xfrm>
            <a:off x="2313261" y="3660602"/>
            <a:ext cx="2401469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·  4-1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테스트 결과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·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4-2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 시연 동영상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331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FFBB7CC4-EC7C-416C-ADEF-14170462F42A}"/>
              </a:ext>
            </a:extLst>
          </p:cNvPr>
          <p:cNvSpPr txBox="1"/>
          <p:nvPr/>
        </p:nvSpPr>
        <p:spPr>
          <a:xfrm>
            <a:off x="9085943" y="415804"/>
            <a:ext cx="2844800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1-2 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주제 배경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FD84-E87E-40EC-A9AE-06FE17AC1531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123011" y="6196701"/>
            <a:ext cx="27783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그림 </a:t>
            </a:r>
            <a:r>
              <a:rPr lang="en-US" altLang="ko-KR" sz="1050" dirty="0"/>
              <a:t>1) </a:t>
            </a:r>
            <a:r>
              <a:rPr lang="ko-KR" altLang="en-US" sz="1050" dirty="0"/>
              <a:t>현직 간호사 업무일지</a:t>
            </a:r>
            <a:r>
              <a:rPr lang="en-US" altLang="ko-KR" sz="1050" dirty="0"/>
              <a:t>(</a:t>
            </a:r>
            <a:r>
              <a:rPr lang="ko-KR" altLang="en-US" sz="1050" dirty="0"/>
              <a:t>인터뷰 내용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grpSp>
        <p:nvGrpSpPr>
          <p:cNvPr id="10" name="그룹 9"/>
          <p:cNvGrpSpPr/>
          <p:nvPr/>
        </p:nvGrpSpPr>
        <p:grpSpPr>
          <a:xfrm>
            <a:off x="6330766" y="1771689"/>
            <a:ext cx="333599" cy="4375961"/>
            <a:chOff x="6108019" y="1677422"/>
            <a:chExt cx="333599" cy="4375961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0AF0BCC-B8F0-4A02-8891-7456832AF6A0}"/>
                </a:ext>
              </a:extLst>
            </p:cNvPr>
            <p:cNvCxnSpPr>
              <a:cxnSpLocks/>
            </p:cNvCxnSpPr>
            <p:nvPr/>
          </p:nvCxnSpPr>
          <p:spPr>
            <a:xfrm>
              <a:off x="6128413" y="1691593"/>
              <a:ext cx="0" cy="4361790"/>
            </a:xfrm>
            <a:prstGeom prst="line">
              <a:avLst/>
            </a:prstGeom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30AF0BCC-B8F0-4A02-8891-7456832AF6A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71386" y="1514055"/>
              <a:ext cx="6865" cy="333599"/>
            </a:xfrm>
            <a:prstGeom prst="line">
              <a:avLst/>
            </a:prstGeom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0AF0BCC-B8F0-4A02-8891-7456832AF6A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71386" y="5872886"/>
              <a:ext cx="6865" cy="333599"/>
            </a:xfrm>
            <a:prstGeom prst="line">
              <a:avLst/>
            </a:prstGeom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/>
          <p:cNvGrpSpPr/>
          <p:nvPr/>
        </p:nvGrpSpPr>
        <p:grpSpPr>
          <a:xfrm flipH="1">
            <a:off x="10731090" y="1796126"/>
            <a:ext cx="333599" cy="4375961"/>
            <a:chOff x="6108019" y="1677422"/>
            <a:chExt cx="333599" cy="4375961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30AF0BCC-B8F0-4A02-8891-7456832AF6A0}"/>
                </a:ext>
              </a:extLst>
            </p:cNvPr>
            <p:cNvCxnSpPr>
              <a:cxnSpLocks/>
            </p:cNvCxnSpPr>
            <p:nvPr/>
          </p:nvCxnSpPr>
          <p:spPr>
            <a:xfrm>
              <a:off x="6128413" y="1691593"/>
              <a:ext cx="0" cy="4361790"/>
            </a:xfrm>
            <a:prstGeom prst="line">
              <a:avLst/>
            </a:prstGeom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30AF0BCC-B8F0-4A02-8891-7456832AF6A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71386" y="1514055"/>
              <a:ext cx="6865" cy="333599"/>
            </a:xfrm>
            <a:prstGeom prst="line">
              <a:avLst/>
            </a:prstGeom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30AF0BCC-B8F0-4A02-8891-7456832AF6A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71386" y="5872886"/>
              <a:ext cx="6865" cy="333599"/>
            </a:xfrm>
            <a:prstGeom prst="line">
              <a:avLst/>
            </a:prstGeom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7153036" y="1611460"/>
            <a:ext cx="3013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현직 간호사 인터뷰 내용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561988" y="2121842"/>
            <a:ext cx="4350755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/>
              <a:t>· </a:t>
            </a:r>
            <a:r>
              <a:rPr lang="ko-KR" altLang="en-US" sz="1200" dirty="0"/>
              <a:t>전자의무기록</a:t>
            </a:r>
            <a:r>
              <a:rPr lang="en-US" altLang="ko-KR" sz="1200" dirty="0"/>
              <a:t>(EMR) </a:t>
            </a:r>
            <a:r>
              <a:rPr lang="ko-KR" altLang="en-US" sz="1200" dirty="0"/>
              <a:t>상 환자의 정보가 흩어져 있어 환자 파악이 어려움</a:t>
            </a:r>
            <a:endParaRPr lang="en-US" altLang="ko-KR" sz="1200" dirty="0"/>
          </a:p>
          <a:p>
            <a:pPr>
              <a:lnSpc>
                <a:spcPct val="200000"/>
              </a:lnSpc>
            </a:pPr>
            <a:endParaRPr lang="en-US" altLang="ko-KR" sz="1100" dirty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· </a:t>
            </a:r>
            <a:r>
              <a:rPr lang="ko-KR" altLang="en-US" sz="1200" dirty="0"/>
              <a:t>인수인계 수기 양식이 무의미</a:t>
            </a:r>
            <a:endParaRPr lang="en-US" altLang="ko-KR" sz="1200" dirty="0"/>
          </a:p>
          <a:p>
            <a:pPr>
              <a:lnSpc>
                <a:spcPct val="200000"/>
              </a:lnSpc>
            </a:pPr>
            <a:endParaRPr lang="en-US" altLang="ko-KR" sz="1200" dirty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· </a:t>
            </a:r>
            <a:r>
              <a:rPr lang="ko-KR" altLang="en-US" sz="1200" dirty="0"/>
              <a:t>인수인계 과정에서 많은 양으로 인한 누락</a:t>
            </a:r>
            <a:r>
              <a:rPr lang="en-US" altLang="ko-KR" sz="1200" dirty="0"/>
              <a:t>, </a:t>
            </a:r>
            <a:r>
              <a:rPr lang="ko-KR" altLang="en-US" sz="1200" dirty="0"/>
              <a:t>왜곡 발생</a:t>
            </a:r>
            <a:endParaRPr lang="en-US" altLang="ko-KR" sz="1200" dirty="0"/>
          </a:p>
          <a:p>
            <a:pPr>
              <a:lnSpc>
                <a:spcPct val="200000"/>
              </a:lnSpc>
            </a:pPr>
            <a:endParaRPr lang="en-US" altLang="ko-KR" sz="1200" dirty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· </a:t>
            </a:r>
            <a:r>
              <a:rPr lang="ko-KR" altLang="en-US" sz="1200" dirty="0" err="1"/>
              <a:t>인수인계로</a:t>
            </a:r>
            <a:r>
              <a:rPr lang="ko-KR" altLang="en-US" sz="1200" dirty="0"/>
              <a:t> 인한 근무시간 초과 빈번</a:t>
            </a:r>
            <a:endParaRPr lang="en-US" altLang="ko-KR" sz="1200" dirty="0"/>
          </a:p>
          <a:p>
            <a:pPr>
              <a:lnSpc>
                <a:spcPct val="200000"/>
              </a:lnSpc>
            </a:pPr>
            <a:endParaRPr lang="en-US" altLang="ko-KR" sz="1200" dirty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· </a:t>
            </a:r>
            <a:r>
              <a:rPr lang="ko-KR" altLang="en-US" sz="1200" dirty="0"/>
              <a:t>근무시간 형평성 문제 발생 가능성</a:t>
            </a:r>
            <a:endParaRPr lang="en-US" altLang="ko-KR" sz="1200" dirty="0"/>
          </a:p>
          <a:p>
            <a:pPr>
              <a:lnSpc>
                <a:spcPct val="200000"/>
              </a:lnSpc>
            </a:pPr>
            <a:endParaRPr lang="en-US" altLang="ko-KR" sz="1200" dirty="0"/>
          </a:p>
        </p:txBody>
      </p:sp>
      <p:grpSp>
        <p:nvGrpSpPr>
          <p:cNvPr id="40" name="그룹 1002">
            <a:extLst>
              <a:ext uri="{FF2B5EF4-FFF2-40B4-BE49-F238E27FC236}">
                <a16:creationId xmlns:a16="http://schemas.microsoft.com/office/drawing/2014/main" id="{218300BB-8E4D-37ED-A079-2F1266D5345F}"/>
              </a:ext>
            </a:extLst>
          </p:cNvPr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41" name="Object 7">
              <a:extLst>
                <a:ext uri="{FF2B5EF4-FFF2-40B4-BE49-F238E27FC236}">
                  <a16:creationId xmlns:a16="http://schemas.microsoft.com/office/drawing/2014/main" id="{70BAFB84-1DA7-3673-E852-714A5A0BB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7E16BD8-F75E-FB54-A4F3-A1FB8DD054F7}"/>
              </a:ext>
            </a:extLst>
          </p:cNvPr>
          <p:cNvSpPr txBox="1"/>
          <p:nvPr/>
        </p:nvSpPr>
        <p:spPr>
          <a:xfrm>
            <a:off x="702703" y="728099"/>
            <a:ext cx="6340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문제 정의</a:t>
            </a:r>
            <a:r>
              <a:rPr lang="en-US" altLang="ko-KR" sz="3600" b="1" dirty="0"/>
              <a:t>(Problem)</a:t>
            </a:r>
            <a:endParaRPr lang="ko-KR" altLang="en-US" sz="3600" b="1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CDC9291-78C0-BF17-C429-DE47FB34EA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211" y="1771689"/>
            <a:ext cx="45847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4505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FFBB7CC4-EC7C-416C-ADEF-14170462F42A}"/>
              </a:ext>
            </a:extLst>
          </p:cNvPr>
          <p:cNvSpPr txBox="1"/>
          <p:nvPr/>
        </p:nvSpPr>
        <p:spPr>
          <a:xfrm>
            <a:off x="9085943" y="415804"/>
            <a:ext cx="2844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4-1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테스트 결과</a:t>
            </a:r>
            <a:endParaRPr lang="ko-KR" altLang="en-US" sz="1067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FD84-E87E-40EC-A9AE-06FE17AC1531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7EE7C8-4DB6-63BE-F95D-6A690DA16196}"/>
              </a:ext>
            </a:extLst>
          </p:cNvPr>
          <p:cNvSpPr txBox="1"/>
          <p:nvPr/>
        </p:nvSpPr>
        <p:spPr>
          <a:xfrm>
            <a:off x="702704" y="728099"/>
            <a:ext cx="648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테스트 결과</a:t>
            </a:r>
          </a:p>
        </p:txBody>
      </p: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57F7D4F3-734B-6079-9258-9CBB575C3B09}"/>
              </a:ext>
            </a:extLst>
          </p:cNvPr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7838FA66-D62F-5DC0-F1A2-14A3B7C7F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graphicFrame>
        <p:nvGraphicFramePr>
          <p:cNvPr id="12" name="표 4">
            <a:extLst>
              <a:ext uri="{FF2B5EF4-FFF2-40B4-BE49-F238E27FC236}">
                <a16:creationId xmlns:a16="http://schemas.microsoft.com/office/drawing/2014/main" id="{69ACAA08-2867-579A-824D-56886FC516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71684"/>
              </p:ext>
            </p:extLst>
          </p:nvPr>
        </p:nvGraphicFramePr>
        <p:xfrm>
          <a:off x="900953" y="2711783"/>
          <a:ext cx="10418541" cy="29797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3612">
                  <a:extLst>
                    <a:ext uri="{9D8B030D-6E8A-4147-A177-3AD203B41FA5}">
                      <a16:colId xmlns:a16="http://schemas.microsoft.com/office/drawing/2014/main" val="3838627875"/>
                    </a:ext>
                  </a:extLst>
                </a:gridCol>
                <a:gridCol w="2371165">
                  <a:extLst>
                    <a:ext uri="{9D8B030D-6E8A-4147-A177-3AD203B41FA5}">
                      <a16:colId xmlns:a16="http://schemas.microsoft.com/office/drawing/2014/main" val="1324579293"/>
                    </a:ext>
                  </a:extLst>
                </a:gridCol>
                <a:gridCol w="2371165">
                  <a:extLst>
                    <a:ext uri="{9D8B030D-6E8A-4147-A177-3AD203B41FA5}">
                      <a16:colId xmlns:a16="http://schemas.microsoft.com/office/drawing/2014/main" val="2945277320"/>
                    </a:ext>
                  </a:extLst>
                </a:gridCol>
                <a:gridCol w="2371165">
                  <a:extLst>
                    <a:ext uri="{9D8B030D-6E8A-4147-A177-3AD203B41FA5}">
                      <a16:colId xmlns:a16="http://schemas.microsoft.com/office/drawing/2014/main" val="1004490858"/>
                    </a:ext>
                  </a:extLst>
                </a:gridCol>
                <a:gridCol w="1301434">
                  <a:extLst>
                    <a:ext uri="{9D8B030D-6E8A-4147-A177-3AD203B41FA5}">
                      <a16:colId xmlns:a16="http://schemas.microsoft.com/office/drawing/2014/main" val="42486704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dirty="0"/>
                        <a:t>모듈</a:t>
                      </a:r>
                      <a:r>
                        <a:rPr lang="ko-KR" altLang="en-US" sz="1600" dirty="0"/>
                        <a:t> 명</a:t>
                      </a:r>
                      <a:endParaRPr lang="ko-Kore-KR" altLang="en-US" sz="1600" dirty="0"/>
                    </a:p>
                  </a:txBody>
                  <a:tcPr anchor="ctr">
                    <a:solidFill>
                      <a:srgbClr val="CBEA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dirty="0"/>
                        <a:t>검사</a:t>
                      </a:r>
                      <a:r>
                        <a:rPr lang="ko-KR" altLang="en-US" sz="1600" dirty="0"/>
                        <a:t> 항목 수</a:t>
                      </a:r>
                      <a:endParaRPr lang="ko-Kore-KR" altLang="en-US" sz="1600" dirty="0"/>
                    </a:p>
                  </a:txBody>
                  <a:tcPr anchor="ctr">
                    <a:solidFill>
                      <a:srgbClr val="CBEA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dirty="0"/>
                        <a:t>통과</a:t>
                      </a:r>
                      <a:r>
                        <a:rPr lang="ko-KR" altLang="en-US" sz="1600" dirty="0"/>
                        <a:t> 항목 수</a:t>
                      </a:r>
                      <a:endParaRPr lang="ko-Kore-KR" altLang="en-US" sz="1600" dirty="0"/>
                    </a:p>
                  </a:txBody>
                  <a:tcPr anchor="ctr">
                    <a:solidFill>
                      <a:srgbClr val="CBEA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dirty="0"/>
                        <a:t>미통과</a:t>
                      </a:r>
                      <a:r>
                        <a:rPr lang="ko-KR" altLang="en-US" sz="1600" dirty="0"/>
                        <a:t> 항목 수</a:t>
                      </a:r>
                      <a:endParaRPr lang="ko-Kore-KR" altLang="en-US" sz="1600" dirty="0"/>
                    </a:p>
                  </a:txBody>
                  <a:tcPr anchor="ctr">
                    <a:solidFill>
                      <a:srgbClr val="CBEA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dirty="0"/>
                        <a:t>통과율</a:t>
                      </a:r>
                    </a:p>
                  </a:txBody>
                  <a:tcPr anchor="ctr">
                    <a:solidFill>
                      <a:srgbClr val="CBE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683582"/>
                  </a:ext>
                </a:extLst>
              </a:tr>
              <a:tr h="440748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dirty="0"/>
                        <a:t>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r>
                        <a:rPr lang="en-US" altLang="ko-KR" sz="1200" dirty="0"/>
                        <a:t>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10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90.9 %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6561467"/>
                  </a:ext>
                </a:extLst>
              </a:tr>
              <a:tr h="440748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dirty="0"/>
                        <a:t>메인</a:t>
                      </a:r>
                      <a:r>
                        <a:rPr lang="ko-KR" altLang="en-US" sz="1200" dirty="0"/>
                        <a:t> 및 공지사항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r>
                        <a:rPr lang="en-US" altLang="ko-KR" sz="1200" dirty="0"/>
                        <a:t>6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15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93.7 %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5023926"/>
                  </a:ext>
                </a:extLst>
              </a:tr>
              <a:tr h="44074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/>
                        <a:t>인수인계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</a:t>
                      </a:r>
                      <a:r>
                        <a:rPr lang="en-US" altLang="ko-KR" sz="1200" dirty="0"/>
                        <a:t>5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33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94.2 %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0025214"/>
                  </a:ext>
                </a:extLst>
              </a:tr>
              <a:tr h="44074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EMR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/>
                        <a:t>21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20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95.2 %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2518163"/>
                  </a:ext>
                </a:extLst>
              </a:tr>
              <a:tr h="440748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dirty="0"/>
                        <a:t>투약관리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r>
                        <a:rPr lang="en-US" altLang="ko-KR" sz="1200" dirty="0"/>
                        <a:t>0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90.0 %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2265807"/>
                  </a:ext>
                </a:extLst>
              </a:tr>
              <a:tr h="440748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dirty="0"/>
                        <a:t>스케줄러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r>
                        <a:rPr lang="en-US" altLang="ko-KR" sz="1200" dirty="0"/>
                        <a:t>3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12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92.3 %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794161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90432A0-7976-B145-805A-9C2B452BE896}"/>
              </a:ext>
            </a:extLst>
          </p:cNvPr>
          <p:cNvSpPr txBox="1"/>
          <p:nvPr/>
        </p:nvSpPr>
        <p:spPr>
          <a:xfrm>
            <a:off x="801166" y="2122777"/>
            <a:ext cx="405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/>
              <a:t>모듈</a:t>
            </a:r>
            <a:r>
              <a:rPr kumimoji="1" lang="en-US" altLang="ko-KR" dirty="0"/>
              <a:t> </a:t>
            </a:r>
            <a:r>
              <a:rPr kumimoji="1" lang="ko-KR" altLang="en-US" dirty="0"/>
              <a:t>테스트 점검</a:t>
            </a:r>
            <a:r>
              <a:rPr kumimoji="1" lang="en-US" altLang="ko-KR" dirty="0"/>
              <a:t> </a:t>
            </a:r>
            <a:r>
              <a:rPr kumimoji="1" lang="ko-KR" altLang="en-US" dirty="0"/>
              <a:t>지표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131191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FFBB7CC4-EC7C-416C-ADEF-14170462F42A}"/>
              </a:ext>
            </a:extLst>
          </p:cNvPr>
          <p:cNvSpPr txBox="1"/>
          <p:nvPr/>
        </p:nvSpPr>
        <p:spPr>
          <a:xfrm>
            <a:off x="9085943" y="415804"/>
            <a:ext cx="2844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4-3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시연 동영상</a:t>
            </a:r>
            <a:endParaRPr lang="ko-KR" altLang="en-US" sz="1067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FD84-E87E-40EC-A9AE-06FE17AC1531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7EE7C8-4DB6-63BE-F95D-6A690DA16196}"/>
              </a:ext>
            </a:extLst>
          </p:cNvPr>
          <p:cNvSpPr txBox="1"/>
          <p:nvPr/>
        </p:nvSpPr>
        <p:spPr>
          <a:xfrm>
            <a:off x="702704" y="728099"/>
            <a:ext cx="648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시연 동영상</a:t>
            </a:r>
          </a:p>
        </p:txBody>
      </p: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57F7D4F3-734B-6079-9258-9CBB575C3B09}"/>
              </a:ext>
            </a:extLst>
          </p:cNvPr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7838FA66-D62F-5DC0-F1A2-14A3B7C7F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pic>
        <p:nvPicPr>
          <p:cNvPr id="3" name="널포유2.0_시연영상_v1.0.0.mp4" descr="널포유2.0_시연영상_v1.0.0.mp4">
            <a:hlinkClick r:id="" action="ppaction://media"/>
            <a:extLst>
              <a:ext uri="{FF2B5EF4-FFF2-40B4-BE49-F238E27FC236}">
                <a16:creationId xmlns:a16="http://schemas.microsoft.com/office/drawing/2014/main" id="{05DFB8CE-0478-4BE6-3A29-E2334AE7A2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31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7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FFBB7CC4-EC7C-416C-ADEF-14170462F42A}"/>
              </a:ext>
            </a:extLst>
          </p:cNvPr>
          <p:cNvSpPr txBox="1"/>
          <p:nvPr/>
        </p:nvSpPr>
        <p:spPr>
          <a:xfrm>
            <a:off x="9085943" y="415804"/>
            <a:ext cx="2844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4-2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일정 계획</a:t>
            </a:r>
            <a:endParaRPr lang="ko-KR" altLang="en-US" sz="1067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FD84-E87E-40EC-A9AE-06FE17AC1531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7EE7C8-4DB6-63BE-F95D-6A690DA16196}"/>
              </a:ext>
            </a:extLst>
          </p:cNvPr>
          <p:cNvSpPr txBox="1"/>
          <p:nvPr/>
        </p:nvSpPr>
        <p:spPr>
          <a:xfrm>
            <a:off x="702704" y="728099"/>
            <a:ext cx="648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레퍼런스</a:t>
            </a:r>
          </a:p>
        </p:txBody>
      </p: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57F7D4F3-734B-6079-9258-9CBB575C3B09}"/>
              </a:ext>
            </a:extLst>
          </p:cNvPr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7838FA66-D62F-5DC0-F1A2-14A3B7C7F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F7EE7C8-4DB6-63BE-F95D-6A690DA16196}"/>
              </a:ext>
            </a:extLst>
          </p:cNvPr>
          <p:cNvSpPr txBox="1"/>
          <p:nvPr/>
        </p:nvSpPr>
        <p:spPr>
          <a:xfrm>
            <a:off x="702704" y="1610015"/>
            <a:ext cx="863380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[1]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널포유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(Nurse For U) 1.0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 …22_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_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소공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_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캡스톤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_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레퍼런스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\21_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널포유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[2]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널포유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(Nurse For U) 2.0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 …\22_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널포유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[3]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주간경향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간호사 근무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“,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http://weekly.khan.co.kr/khnm.html?mode=view&amp;art_id=202105211335551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[4]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시사저널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간호사 업무량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”,</a:t>
            </a: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hlinkClick r:id="rId6"/>
              </a:rPr>
              <a:t>http://www.sisajournal.com/news/articleView.html?idxno=173936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[5]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경향신문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투약 의료사고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</a:p>
          <a:p>
            <a:r>
              <a:rPr lang="en-US" altLang="ko-KR" sz="1600" dirty="0">
                <a:hlinkClick r:id="rId7"/>
              </a:rPr>
              <a:t>https://www.khan.co.kr/national/incident/article/202204280941001</a:t>
            </a:r>
            <a:endParaRPr lang="en-US" altLang="ko-KR" sz="1600" dirty="0"/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2816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3993" y="5055385"/>
            <a:ext cx="10871608" cy="18604"/>
            <a:chOff x="969275" y="8533267"/>
            <a:chExt cx="16307412" cy="279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9275" y="8533267"/>
              <a:ext cx="16307412" cy="27906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FD84-E87E-40EC-A9AE-06FE17AC1531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89772" y="5133768"/>
            <a:ext cx="3569233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팀명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: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코드널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프로젝트명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: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널포유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(Nurse For U) 2.0</a:t>
            </a:r>
          </a:p>
          <a:p>
            <a:pPr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팀원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권익현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김미래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김현지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이정훈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이준용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작성일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: 2022. 04. 24.(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일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94952" y="2810363"/>
            <a:ext cx="18020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Q&amp;A</a:t>
            </a:r>
            <a:endParaRPr lang="ko-KR" altLang="en-US" sz="5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079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FFBB7CC4-EC7C-416C-ADEF-14170462F42A}"/>
              </a:ext>
            </a:extLst>
          </p:cNvPr>
          <p:cNvSpPr txBox="1"/>
          <p:nvPr/>
        </p:nvSpPr>
        <p:spPr>
          <a:xfrm>
            <a:off x="9085943" y="415804"/>
            <a:ext cx="2844800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1-2 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주제 배경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9110007" y="6374328"/>
            <a:ext cx="2743200" cy="365125"/>
          </a:xfrm>
        </p:spPr>
        <p:txBody>
          <a:bodyPr/>
          <a:lstStyle/>
          <a:p>
            <a:fld id="{9C1DFD84-E87E-40EC-A9AE-06FE17AC1531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08053" y="5971131"/>
            <a:ext cx="28071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그림 </a:t>
            </a:r>
            <a:r>
              <a:rPr lang="en-US" altLang="ko-KR" sz="1050" dirty="0"/>
              <a:t>2) </a:t>
            </a:r>
            <a:r>
              <a:rPr lang="ko-KR" altLang="en-US" sz="1050" dirty="0"/>
              <a:t>간호사 </a:t>
            </a:r>
            <a:r>
              <a:rPr lang="ko-KR" altLang="en-US" sz="1050" dirty="0" err="1"/>
              <a:t>근무표</a:t>
            </a:r>
            <a:r>
              <a:rPr lang="ko-KR" altLang="en-US" sz="1050" dirty="0"/>
              <a:t> 문제</a:t>
            </a:r>
            <a:r>
              <a:rPr lang="en-US" altLang="ko-KR" sz="1050" dirty="0"/>
              <a:t>(</a:t>
            </a:r>
            <a:r>
              <a:rPr lang="ko-KR" altLang="en-US" sz="1050" dirty="0"/>
              <a:t>출처</a:t>
            </a:r>
            <a:r>
              <a:rPr lang="en-US" altLang="ko-KR" sz="1050" dirty="0"/>
              <a:t>: </a:t>
            </a:r>
            <a:r>
              <a:rPr lang="ko-KR" altLang="en-US" sz="1050" dirty="0" err="1"/>
              <a:t>주간경향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2929" t="41828" r="8545" b="4190"/>
          <a:stretch/>
        </p:blipFill>
        <p:spPr>
          <a:xfrm>
            <a:off x="472725" y="3238966"/>
            <a:ext cx="6484256" cy="271491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rcRect l="2695" r="11070" b="20984"/>
          <a:stretch/>
        </p:blipFill>
        <p:spPr>
          <a:xfrm>
            <a:off x="472724" y="1593971"/>
            <a:ext cx="6447934" cy="1603106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7041290" y="1461466"/>
            <a:ext cx="4733923" cy="4526568"/>
            <a:chOff x="7041290" y="1432826"/>
            <a:chExt cx="4733923" cy="4587552"/>
          </a:xfrm>
        </p:grpSpPr>
        <p:grpSp>
          <p:nvGrpSpPr>
            <p:cNvPr id="22" name="그룹 21"/>
            <p:cNvGrpSpPr/>
            <p:nvPr/>
          </p:nvGrpSpPr>
          <p:grpSpPr>
            <a:xfrm>
              <a:off x="7041290" y="1619980"/>
              <a:ext cx="333599" cy="4375961"/>
              <a:chOff x="6108019" y="1677422"/>
              <a:chExt cx="333599" cy="4375961"/>
            </a:xfrm>
          </p:grpSpPr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30AF0BCC-B8F0-4A02-8891-7456832AF6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8413" y="1691593"/>
                <a:ext cx="0" cy="4361790"/>
              </a:xfrm>
              <a:prstGeom prst="line">
                <a:avLst/>
              </a:prstGeom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30AF0BCC-B8F0-4A02-8891-7456832AF6A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271386" y="1514055"/>
                <a:ext cx="6865" cy="333599"/>
              </a:xfrm>
              <a:prstGeom prst="line">
                <a:avLst/>
              </a:prstGeom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30AF0BCC-B8F0-4A02-8891-7456832AF6A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271386" y="5872886"/>
                <a:ext cx="6865" cy="333599"/>
              </a:xfrm>
              <a:prstGeom prst="line">
                <a:avLst/>
              </a:prstGeom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그룹 33"/>
            <p:cNvGrpSpPr/>
            <p:nvPr/>
          </p:nvGrpSpPr>
          <p:grpSpPr>
            <a:xfrm flipH="1">
              <a:off x="11441614" y="1644417"/>
              <a:ext cx="333599" cy="4375961"/>
              <a:chOff x="6108019" y="1677422"/>
              <a:chExt cx="333599" cy="4375961"/>
            </a:xfrm>
          </p:grpSpPr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30AF0BCC-B8F0-4A02-8891-7456832AF6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8413" y="1691593"/>
                <a:ext cx="0" cy="4361790"/>
              </a:xfrm>
              <a:prstGeom prst="line">
                <a:avLst/>
              </a:prstGeom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30AF0BCC-B8F0-4A02-8891-7456832AF6A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271386" y="1514055"/>
                <a:ext cx="6865" cy="333599"/>
              </a:xfrm>
              <a:prstGeom prst="line">
                <a:avLst/>
              </a:prstGeom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30AF0BCC-B8F0-4A02-8891-7456832AF6A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271386" y="5872886"/>
                <a:ext cx="6865" cy="333599"/>
              </a:xfrm>
              <a:prstGeom prst="line">
                <a:avLst/>
              </a:prstGeom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/>
            <p:cNvSpPr txBox="1"/>
            <p:nvPr/>
          </p:nvSpPr>
          <p:spPr>
            <a:xfrm>
              <a:off x="8362933" y="1432826"/>
              <a:ext cx="2090637" cy="374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2. </a:t>
              </a:r>
              <a:r>
                <a:rPr lang="ko-KR" altLang="en-US" b="1" dirty="0"/>
                <a:t>뉴스 기사 인용</a:t>
              </a:r>
              <a:r>
                <a:rPr lang="en-US" altLang="ko-KR" b="1" dirty="0"/>
                <a:t> </a:t>
              </a:r>
              <a:endParaRPr lang="ko-KR" altLang="en-US" b="1" dirty="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232874" y="1988442"/>
            <a:ext cx="4350755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· </a:t>
            </a:r>
            <a:r>
              <a:rPr lang="ko-KR" altLang="en-US" sz="900" dirty="0"/>
              <a:t>출처 </a:t>
            </a:r>
            <a:r>
              <a:rPr lang="en-US" altLang="ko-KR" sz="900" dirty="0"/>
              <a:t>: </a:t>
            </a:r>
            <a:r>
              <a:rPr lang="ko-KR" altLang="en-US" sz="900" dirty="0" err="1"/>
              <a:t>주간경향</a:t>
            </a:r>
            <a:r>
              <a:rPr lang="en-US" altLang="ko-KR" sz="900" dirty="0"/>
              <a:t>, “</a:t>
            </a:r>
            <a:r>
              <a:rPr lang="ko-KR" altLang="en-US" sz="900" dirty="0"/>
              <a:t>간호사 근무</a:t>
            </a:r>
            <a:r>
              <a:rPr lang="en-US" altLang="ko-KR" sz="900" dirty="0"/>
              <a:t>“, https://weekly.khan.co.kr/khnm.html?mode=view&amp;artid=202105211335551&amp;code=115</a:t>
            </a:r>
            <a:r>
              <a:rPr lang="en-US" altLang="ko-KR" sz="1200" dirty="0"/>
              <a:t> </a:t>
            </a: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ko-KR" altLang="en-US" sz="1200" dirty="0"/>
              <a:t>밤샘 근무와 낮 근무가 불규칙하게 배치되는 </a:t>
            </a:r>
            <a:r>
              <a:rPr lang="en-US" altLang="ko-KR" sz="1200" dirty="0"/>
              <a:t>“</a:t>
            </a:r>
            <a:r>
              <a:rPr lang="ko-KR" altLang="en-US" sz="1200" dirty="0"/>
              <a:t>헬</a:t>
            </a:r>
            <a:r>
              <a:rPr lang="en-US" altLang="ko-KR" sz="1200" dirty="0"/>
              <a:t>(Hell)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듀티</a:t>
            </a:r>
            <a:r>
              <a:rPr lang="en-US" altLang="ko-KR" sz="1200" dirty="0"/>
              <a:t>＂</a:t>
            </a:r>
            <a:r>
              <a:rPr lang="ko-KR" altLang="en-US" sz="1200" dirty="0"/>
              <a:t>경우 발생</a:t>
            </a:r>
            <a:endParaRPr lang="en-US" altLang="ko-KR" sz="1200" dirty="0"/>
          </a:p>
          <a:p>
            <a:pPr algn="ctr">
              <a:lnSpc>
                <a:spcPct val="200000"/>
              </a:lnSpc>
            </a:pP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“</a:t>
            </a: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</a:rPr>
              <a:t>과로를 부추기는 </a:t>
            </a:r>
            <a:r>
              <a:rPr lang="ko-KR" altLang="en-US" sz="1050" dirty="0" err="1">
                <a:solidFill>
                  <a:schemeClr val="bg2">
                    <a:lumMod val="50000"/>
                  </a:schemeClr>
                </a:solidFill>
              </a:rPr>
              <a:t>근무패턴도</a:t>
            </a: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</a:rPr>
              <a:t> 보인다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</a:rPr>
              <a:t>한 예로 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3</a:t>
            </a: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</a:rPr>
              <a:t>일 연속 밤샘 근무에 오프를 하나만 붙여주는 패턴으로 근무가 주어지는 경우도 있음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＂</a:t>
            </a:r>
            <a:endParaRPr lang="en-US" altLang="ko-KR" sz="800" dirty="0">
              <a:solidFill>
                <a:schemeClr val="bg2">
                  <a:lumMod val="50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AutoNum type="arabicPeriod" startAt="2"/>
            </a:pPr>
            <a:r>
              <a:rPr lang="ko-KR" altLang="en-US" sz="1200" dirty="0"/>
              <a:t>병원 규모 가릴 것 없이 원칙이 지켜지는 경우 </a:t>
            </a:r>
            <a:r>
              <a:rPr lang="ko-KR" altLang="en-US" sz="1200" dirty="0" err="1"/>
              <a:t>드뭄</a:t>
            </a:r>
            <a:endParaRPr lang="en-US" altLang="ko-KR" sz="1200" dirty="0"/>
          </a:p>
          <a:p>
            <a:pPr>
              <a:lnSpc>
                <a:spcPct val="200000"/>
              </a:lnSpc>
            </a:pPr>
            <a:endParaRPr lang="en-US" altLang="ko-KR" sz="1100" dirty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3. </a:t>
            </a:r>
            <a:r>
              <a:rPr lang="ko-KR" altLang="en-US" sz="1200" dirty="0"/>
              <a:t> “</a:t>
            </a:r>
            <a:r>
              <a:rPr lang="en-US" altLang="ko-KR" sz="1200" dirty="0"/>
              <a:t>1</a:t>
            </a:r>
            <a:r>
              <a:rPr lang="ko-KR" altLang="en-US" sz="1200" dirty="0"/>
              <a:t>시간씩 일찍 나와 준비를 해야 하기도 하고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오버타임이</a:t>
            </a:r>
            <a:r>
              <a:rPr lang="ko-KR" altLang="en-US" sz="1200" dirty="0"/>
              <a:t> </a:t>
            </a:r>
            <a:r>
              <a:rPr lang="en-US" altLang="ko-KR" sz="1200" dirty="0"/>
              <a:t>2</a:t>
            </a:r>
            <a:r>
              <a:rPr lang="ko-KR" altLang="en-US" sz="1200" dirty="0"/>
              <a:t>시간 넘는 경우도 여전히 적지 </a:t>
            </a:r>
            <a:r>
              <a:rPr lang="ko-KR" altLang="en-US" sz="1200" dirty="0" err="1"/>
              <a:t>않다”는</a:t>
            </a:r>
            <a:r>
              <a:rPr lang="ko-KR" altLang="en-US" sz="1200" dirty="0"/>
              <a:t> 게 공통된 의견</a:t>
            </a:r>
            <a:endParaRPr lang="en-US" altLang="ko-KR" sz="1000" dirty="0"/>
          </a:p>
        </p:txBody>
      </p:sp>
      <p:grpSp>
        <p:nvGrpSpPr>
          <p:cNvPr id="50" name="그룹 1002">
            <a:extLst>
              <a:ext uri="{FF2B5EF4-FFF2-40B4-BE49-F238E27FC236}">
                <a16:creationId xmlns:a16="http://schemas.microsoft.com/office/drawing/2014/main" id="{218300BB-8E4D-37ED-A079-2F1266D5345F}"/>
              </a:ext>
            </a:extLst>
          </p:cNvPr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51" name="Object 7">
              <a:extLst>
                <a:ext uri="{FF2B5EF4-FFF2-40B4-BE49-F238E27FC236}">
                  <a16:creationId xmlns:a16="http://schemas.microsoft.com/office/drawing/2014/main" id="{70BAFB84-1DA7-3673-E852-714A5A0BB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7E16BD8-F75E-FB54-A4F3-A1FB8DD054F7}"/>
              </a:ext>
            </a:extLst>
          </p:cNvPr>
          <p:cNvSpPr txBox="1"/>
          <p:nvPr/>
        </p:nvSpPr>
        <p:spPr>
          <a:xfrm>
            <a:off x="702703" y="728099"/>
            <a:ext cx="6340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문제 정의</a:t>
            </a:r>
            <a:r>
              <a:rPr lang="en-US" altLang="ko-KR" sz="3600" b="1" dirty="0"/>
              <a:t>(Problem)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526625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FFBB7CC4-EC7C-416C-ADEF-14170462F42A}"/>
              </a:ext>
            </a:extLst>
          </p:cNvPr>
          <p:cNvSpPr txBox="1"/>
          <p:nvPr/>
        </p:nvSpPr>
        <p:spPr>
          <a:xfrm>
            <a:off x="9085943" y="415804"/>
            <a:ext cx="2844800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1-2 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주제 배경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9110007" y="6374328"/>
            <a:ext cx="2743200" cy="365125"/>
          </a:xfrm>
        </p:spPr>
        <p:txBody>
          <a:bodyPr/>
          <a:lstStyle/>
          <a:p>
            <a:fld id="{9C1DFD84-E87E-40EC-A9AE-06FE17AC1531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48156" y="5717215"/>
            <a:ext cx="22926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그림 </a:t>
            </a:r>
            <a:r>
              <a:rPr lang="en-US" altLang="ko-KR" sz="1050" dirty="0"/>
              <a:t>3) </a:t>
            </a:r>
            <a:r>
              <a:rPr lang="ko-KR" altLang="en-US" sz="1050" dirty="0"/>
              <a:t>처치</a:t>
            </a:r>
            <a:r>
              <a:rPr lang="en-US" altLang="ko-KR" sz="1050" dirty="0"/>
              <a:t> </a:t>
            </a:r>
            <a:r>
              <a:rPr lang="ko-KR" altLang="en-US" sz="1050" dirty="0"/>
              <a:t>일지 중 </a:t>
            </a:r>
            <a:r>
              <a:rPr lang="en-US" altLang="ko-KR" sz="1050" dirty="0"/>
              <a:t>(</a:t>
            </a:r>
            <a:r>
              <a:rPr lang="ko-KR" altLang="en-US" sz="1050" dirty="0"/>
              <a:t>출처 </a:t>
            </a:r>
            <a:r>
              <a:rPr lang="en-US" altLang="ko-KR" sz="1050" dirty="0"/>
              <a:t>:</a:t>
            </a:r>
            <a:r>
              <a:rPr lang="ko-KR" altLang="en-US" sz="1050" dirty="0"/>
              <a:t> </a:t>
            </a:r>
            <a:r>
              <a:rPr lang="en-US" altLang="ko-KR" sz="1050" dirty="0"/>
              <a:t>JTBC)</a:t>
            </a:r>
            <a:r>
              <a:rPr lang="ko-KR" altLang="en-US" sz="1050" dirty="0"/>
              <a:t> 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7041290" y="1461466"/>
            <a:ext cx="4733923" cy="4526568"/>
            <a:chOff x="7041290" y="1432826"/>
            <a:chExt cx="4733923" cy="4587552"/>
          </a:xfrm>
        </p:grpSpPr>
        <p:grpSp>
          <p:nvGrpSpPr>
            <p:cNvPr id="22" name="그룹 21"/>
            <p:cNvGrpSpPr/>
            <p:nvPr/>
          </p:nvGrpSpPr>
          <p:grpSpPr>
            <a:xfrm>
              <a:off x="7041290" y="1619980"/>
              <a:ext cx="333599" cy="4375961"/>
              <a:chOff x="6108019" y="1677422"/>
              <a:chExt cx="333599" cy="4375961"/>
            </a:xfrm>
          </p:grpSpPr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30AF0BCC-B8F0-4A02-8891-7456832AF6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8413" y="1691593"/>
                <a:ext cx="0" cy="4361790"/>
              </a:xfrm>
              <a:prstGeom prst="line">
                <a:avLst/>
              </a:prstGeom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30AF0BCC-B8F0-4A02-8891-7456832AF6A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271386" y="1514055"/>
                <a:ext cx="6865" cy="333599"/>
              </a:xfrm>
              <a:prstGeom prst="line">
                <a:avLst/>
              </a:prstGeom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30AF0BCC-B8F0-4A02-8891-7456832AF6A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271386" y="5872886"/>
                <a:ext cx="6865" cy="333599"/>
              </a:xfrm>
              <a:prstGeom prst="line">
                <a:avLst/>
              </a:prstGeom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그룹 33"/>
            <p:cNvGrpSpPr/>
            <p:nvPr/>
          </p:nvGrpSpPr>
          <p:grpSpPr>
            <a:xfrm flipH="1">
              <a:off x="11441614" y="1644417"/>
              <a:ext cx="333599" cy="4375961"/>
              <a:chOff x="6108019" y="1677422"/>
              <a:chExt cx="333599" cy="4375961"/>
            </a:xfrm>
          </p:grpSpPr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30AF0BCC-B8F0-4A02-8891-7456832AF6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8413" y="1691593"/>
                <a:ext cx="0" cy="4361790"/>
              </a:xfrm>
              <a:prstGeom prst="line">
                <a:avLst/>
              </a:prstGeom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30AF0BCC-B8F0-4A02-8891-7456832AF6A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271386" y="1514055"/>
                <a:ext cx="6865" cy="333599"/>
              </a:xfrm>
              <a:prstGeom prst="line">
                <a:avLst/>
              </a:prstGeom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30AF0BCC-B8F0-4A02-8891-7456832AF6A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271386" y="5872886"/>
                <a:ext cx="6865" cy="333599"/>
              </a:xfrm>
              <a:prstGeom prst="line">
                <a:avLst/>
              </a:prstGeom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/>
            <p:cNvSpPr txBox="1"/>
            <p:nvPr/>
          </p:nvSpPr>
          <p:spPr>
            <a:xfrm>
              <a:off x="8362933" y="1432826"/>
              <a:ext cx="2090637" cy="374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2. </a:t>
              </a:r>
              <a:r>
                <a:rPr lang="ko-KR" altLang="en-US" b="1" dirty="0"/>
                <a:t>뉴스 기사 인용</a:t>
              </a:r>
              <a:r>
                <a:rPr lang="en-US" altLang="ko-KR" b="1" dirty="0"/>
                <a:t> </a:t>
              </a:r>
              <a:endParaRPr lang="ko-KR" altLang="en-US" b="1" dirty="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232874" y="1988442"/>
            <a:ext cx="4350755" cy="3488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· </a:t>
            </a:r>
            <a:r>
              <a:rPr lang="ko-KR" altLang="en-US" sz="900" dirty="0"/>
              <a:t>출처 </a:t>
            </a:r>
            <a:r>
              <a:rPr lang="en-US" altLang="ko-KR" sz="900" dirty="0"/>
              <a:t>: </a:t>
            </a:r>
            <a:r>
              <a:rPr lang="ko-KR" altLang="en-US" sz="900" dirty="0"/>
              <a:t>경향신문</a:t>
            </a:r>
            <a:r>
              <a:rPr lang="en-US" altLang="ko-KR" sz="900" dirty="0"/>
              <a:t>, “</a:t>
            </a:r>
            <a:r>
              <a:rPr lang="ko-KR" altLang="en-US" sz="900" dirty="0"/>
              <a:t>투약 의료사고</a:t>
            </a:r>
            <a:r>
              <a:rPr lang="en-US" altLang="ko-KR" sz="900" dirty="0"/>
              <a:t>”, https://www.khan.co.kr/national/incident/article/202204280941001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ko-KR" altLang="en-US" sz="1200" dirty="0"/>
              <a:t>코로나 확진 판정을 받은 </a:t>
            </a:r>
            <a:r>
              <a:rPr lang="ko-KR" altLang="en-US" sz="1200" dirty="0" err="1"/>
              <a:t>영아에게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에피네프린</a:t>
            </a:r>
            <a:r>
              <a:rPr lang="ko-KR" altLang="en-US" sz="1200" dirty="0"/>
              <a:t> 처방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</a:rPr>
              <a:t>     의사는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</a:rPr>
              <a:t>nebulizer,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</a:rPr>
              <a:t>분무를 통한 호흡 처치 오더</a:t>
            </a:r>
            <a:endParaRPr lang="en-US" altLang="ko-KR" sz="1200" dirty="0"/>
          </a:p>
          <a:p>
            <a:pPr marL="228600" indent="-228600">
              <a:lnSpc>
                <a:spcPct val="200000"/>
              </a:lnSpc>
              <a:buAutoNum type="arabicPeriod" startAt="2"/>
            </a:pPr>
            <a:r>
              <a:rPr lang="ko-KR" altLang="en-US" sz="1200" dirty="0"/>
              <a:t>간호사는 호흡 처치가 아닌 정맥주사 처치</a:t>
            </a:r>
            <a:endParaRPr lang="en-US" altLang="ko-KR" sz="1200" dirty="0"/>
          </a:p>
          <a:p>
            <a:pPr marL="228600" indent="-228600">
              <a:lnSpc>
                <a:spcPct val="200000"/>
              </a:lnSpc>
              <a:buAutoNum type="arabicPeriod" startAt="2"/>
            </a:pPr>
            <a:endParaRPr lang="en-US" altLang="ko-KR" sz="1100" dirty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3. </a:t>
            </a:r>
            <a:r>
              <a:rPr lang="ko-KR" altLang="en-US" sz="1200" dirty="0"/>
              <a:t> 결론적으로 기준치의 </a:t>
            </a:r>
            <a:r>
              <a:rPr lang="en-US" altLang="ko-KR" sz="1200" dirty="0"/>
              <a:t>50</a:t>
            </a:r>
            <a:r>
              <a:rPr lang="ko-KR" altLang="en-US" sz="1200" dirty="0"/>
              <a:t>배가 넘는 </a:t>
            </a:r>
            <a:r>
              <a:rPr lang="en-US" altLang="ko-KR" sz="1200" dirty="0"/>
              <a:t>5mg</a:t>
            </a:r>
            <a:r>
              <a:rPr lang="ko-KR" altLang="en-US" sz="1200" dirty="0"/>
              <a:t> 투여로 인해 사망</a:t>
            </a:r>
            <a:endParaRPr lang="en-US" altLang="ko-KR" sz="1200" dirty="0"/>
          </a:p>
          <a:p>
            <a:pPr>
              <a:lnSpc>
                <a:spcPct val="200000"/>
              </a:lnSpc>
            </a:pPr>
            <a:endParaRPr lang="en-US" altLang="ko-KR" sz="1200" dirty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4.</a:t>
            </a:r>
            <a:r>
              <a:rPr lang="ko-KR" altLang="en-US" sz="1200" dirty="0"/>
              <a:t>  병원 측은 의료사고 인 것을 뒤늦게 파악</a:t>
            </a:r>
            <a:endParaRPr lang="en-US" altLang="ko-KR" sz="1200" dirty="0"/>
          </a:p>
        </p:txBody>
      </p:sp>
      <p:grpSp>
        <p:nvGrpSpPr>
          <p:cNvPr id="50" name="그룹 1002">
            <a:extLst>
              <a:ext uri="{FF2B5EF4-FFF2-40B4-BE49-F238E27FC236}">
                <a16:creationId xmlns:a16="http://schemas.microsoft.com/office/drawing/2014/main" id="{218300BB-8E4D-37ED-A079-2F1266D5345F}"/>
              </a:ext>
            </a:extLst>
          </p:cNvPr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51" name="Object 7">
              <a:extLst>
                <a:ext uri="{FF2B5EF4-FFF2-40B4-BE49-F238E27FC236}">
                  <a16:creationId xmlns:a16="http://schemas.microsoft.com/office/drawing/2014/main" id="{70BAFB84-1DA7-3673-E852-714A5A0BB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7E16BD8-F75E-FB54-A4F3-A1FB8DD054F7}"/>
              </a:ext>
            </a:extLst>
          </p:cNvPr>
          <p:cNvSpPr txBox="1"/>
          <p:nvPr/>
        </p:nvSpPr>
        <p:spPr>
          <a:xfrm>
            <a:off x="702703" y="728099"/>
            <a:ext cx="6340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문제 정의</a:t>
            </a:r>
            <a:r>
              <a:rPr lang="en-US" altLang="ko-KR" sz="3600" b="1" dirty="0"/>
              <a:t>(Problem)</a:t>
            </a:r>
            <a:endParaRPr lang="ko-KR" altLang="en-US" sz="3600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74054F0-A358-F9E0-407D-B3F63C67C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056" y="2876386"/>
            <a:ext cx="4527544" cy="1793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046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FFBB7CC4-EC7C-416C-ADEF-14170462F42A}"/>
              </a:ext>
            </a:extLst>
          </p:cNvPr>
          <p:cNvSpPr txBox="1"/>
          <p:nvPr/>
        </p:nvSpPr>
        <p:spPr>
          <a:xfrm>
            <a:off x="9085943" y="415804"/>
            <a:ext cx="2844800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1-2 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주제 배경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FD84-E87E-40EC-A9AE-06FE17AC1531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17700" y="5918360"/>
            <a:ext cx="29899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그림 </a:t>
            </a:r>
            <a:r>
              <a:rPr lang="en-US" altLang="ko-KR" sz="1050" dirty="0"/>
              <a:t>4) </a:t>
            </a:r>
            <a:r>
              <a:rPr lang="ko-KR" altLang="en-US" sz="1050" dirty="0"/>
              <a:t>현직 간호사 근무 실태</a:t>
            </a:r>
            <a:r>
              <a:rPr lang="en-US" altLang="ko-KR" sz="1050" dirty="0"/>
              <a:t>(</a:t>
            </a:r>
            <a:r>
              <a:rPr lang="ko-KR" altLang="en-US" sz="1050" dirty="0"/>
              <a:t>출처</a:t>
            </a:r>
            <a:r>
              <a:rPr lang="en-US" altLang="ko-KR" sz="1050" dirty="0"/>
              <a:t>: </a:t>
            </a:r>
            <a:r>
              <a:rPr lang="ko-KR" altLang="en-US" sz="1050" dirty="0"/>
              <a:t>시사저널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C6171A06-FB79-EC48-A98F-379B2F2E19F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8916" y="1810486"/>
            <a:ext cx="5937502" cy="4073402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6847526" y="2610176"/>
            <a:ext cx="4713916" cy="2474021"/>
            <a:chOff x="6796726" y="2756667"/>
            <a:chExt cx="4713916" cy="2474021"/>
          </a:xfrm>
        </p:grpSpPr>
        <p:pic>
          <p:nvPicPr>
            <p:cNvPr id="50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96726" y="2756667"/>
              <a:ext cx="4713916" cy="439264"/>
            </a:xfrm>
            <a:prstGeom prst="rect">
              <a:avLst/>
            </a:prstGeom>
          </p:spPr>
        </p:pic>
        <p:pic>
          <p:nvPicPr>
            <p:cNvPr id="52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96726" y="3444390"/>
              <a:ext cx="4713916" cy="439264"/>
            </a:xfrm>
            <a:prstGeom prst="rect">
              <a:avLst/>
            </a:prstGeom>
          </p:spPr>
        </p:pic>
        <p:pic>
          <p:nvPicPr>
            <p:cNvPr id="54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96726" y="4132113"/>
              <a:ext cx="4713916" cy="439264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7293038" y="2832869"/>
              <a:ext cx="41504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>
                  <a:latin typeface="맑은 고딕" panose="020B0503020000020004" pitchFamily="50" charset="-127"/>
                </a:rPr>
                <a:t>인수인계 교육 및 정리 형식에서의 표준지침 부재</a:t>
              </a:r>
              <a:endParaRPr lang="en-US" altLang="ko-KR" sz="1400" dirty="0">
                <a:latin typeface="맑은 고딕" panose="020B0503020000020004" pitchFamily="50" charset="-127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7360163" y="3510133"/>
              <a:ext cx="394851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담당 환자정보</a:t>
              </a:r>
              <a:r>
                <a:rPr lang="en-US" altLang="ko-KR" sz="14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인수인계 업무 기억의 불확실성</a:t>
              </a:r>
              <a:endParaRPr lang="ko-KR" altLang="en-US" sz="140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7739272" y="4197856"/>
              <a:ext cx="319029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ko-KR" altLang="en-US" sz="14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교대 근무 시 업무 </a:t>
              </a:r>
              <a:r>
                <a:rPr lang="ko-KR" altLang="en-US" sz="1400" dirty="0" err="1">
                  <a:solidFill>
                    <a:prstClr val="black"/>
                  </a:solidFill>
                  <a:latin typeface="맑은 고딕" panose="020B0503020000020004" pitchFamily="50" charset="-127"/>
                </a:rPr>
                <a:t>불편성과</a:t>
              </a:r>
              <a:r>
                <a:rPr lang="ko-KR" altLang="en-US" sz="14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 비효율성</a:t>
              </a:r>
              <a:endPara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58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19527" y="2756667"/>
              <a:ext cx="422710" cy="439264"/>
            </a:xfrm>
            <a:prstGeom prst="rect">
              <a:avLst/>
            </a:prstGeom>
          </p:spPr>
        </p:pic>
        <p:pic>
          <p:nvPicPr>
            <p:cNvPr id="59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19527" y="3444390"/>
              <a:ext cx="422710" cy="439264"/>
            </a:xfrm>
            <a:prstGeom prst="rect">
              <a:avLst/>
            </a:prstGeom>
          </p:spPr>
        </p:pic>
        <p:pic>
          <p:nvPicPr>
            <p:cNvPr id="60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19527" y="4132112"/>
              <a:ext cx="422710" cy="439264"/>
            </a:xfrm>
            <a:prstGeom prst="rect">
              <a:avLst/>
            </a:prstGeom>
          </p:spPr>
        </p:pic>
        <p:sp>
          <p:nvSpPr>
            <p:cNvPr id="63" name="직사각형 62"/>
            <p:cNvSpPr/>
            <p:nvPr/>
          </p:nvSpPr>
          <p:spPr>
            <a:xfrm>
              <a:off x="6886451" y="2824402"/>
              <a:ext cx="28886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</a:rPr>
                <a:t>1</a:t>
              </a:r>
            </a:p>
          </p:txBody>
        </p:sp>
        <p:pic>
          <p:nvPicPr>
            <p:cNvPr id="64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19527" y="3472802"/>
              <a:ext cx="422710" cy="439264"/>
            </a:xfrm>
            <a:prstGeom prst="rect">
              <a:avLst/>
            </a:prstGeom>
          </p:spPr>
        </p:pic>
        <p:sp>
          <p:nvSpPr>
            <p:cNvPr id="65" name="직사각형 64"/>
            <p:cNvSpPr/>
            <p:nvPr/>
          </p:nvSpPr>
          <p:spPr>
            <a:xfrm>
              <a:off x="6886451" y="3515136"/>
              <a:ext cx="28886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</a:rPr>
                <a:t>2</a:t>
              </a: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6886451" y="4197318"/>
              <a:ext cx="28886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</a:rPr>
                <a:t>3</a:t>
              </a:r>
            </a:p>
          </p:txBody>
        </p:sp>
        <p:pic>
          <p:nvPicPr>
            <p:cNvPr id="67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96726" y="4791424"/>
              <a:ext cx="4713916" cy="439264"/>
            </a:xfrm>
            <a:prstGeom prst="rect">
              <a:avLst/>
            </a:prstGeom>
          </p:spPr>
        </p:pic>
        <p:pic>
          <p:nvPicPr>
            <p:cNvPr id="69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19527" y="4791423"/>
              <a:ext cx="422710" cy="439264"/>
            </a:xfrm>
            <a:prstGeom prst="rect">
              <a:avLst/>
            </a:prstGeom>
          </p:spPr>
        </p:pic>
        <p:sp>
          <p:nvSpPr>
            <p:cNvPr id="70" name="직사각형 69"/>
            <p:cNvSpPr/>
            <p:nvPr/>
          </p:nvSpPr>
          <p:spPr>
            <a:xfrm>
              <a:off x="6886451" y="4856629"/>
              <a:ext cx="28886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</a:rPr>
                <a:t>4</a:t>
              </a: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7563753" y="4855427"/>
              <a:ext cx="354135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ko-KR" altLang="en-US" sz="14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근무 배정 시 의견 수렴 부족</a:t>
              </a:r>
              <a:r>
                <a:rPr lang="en-US" altLang="ko-KR" sz="14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(</a:t>
              </a:r>
              <a:r>
                <a:rPr lang="ko-KR" altLang="en-US" sz="14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공정성 문제</a:t>
              </a:r>
              <a:r>
                <a:rPr lang="en-US" altLang="ko-KR" sz="14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)</a:t>
              </a:r>
            </a:p>
          </p:txBody>
        </p:sp>
      </p:grpSp>
      <p:grpSp>
        <p:nvGrpSpPr>
          <p:cNvPr id="72" name="그룹 1002">
            <a:extLst>
              <a:ext uri="{FF2B5EF4-FFF2-40B4-BE49-F238E27FC236}">
                <a16:creationId xmlns:a16="http://schemas.microsoft.com/office/drawing/2014/main" id="{218300BB-8E4D-37ED-A079-2F1266D5345F}"/>
              </a:ext>
            </a:extLst>
          </p:cNvPr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73" name="Object 7">
              <a:extLst>
                <a:ext uri="{FF2B5EF4-FFF2-40B4-BE49-F238E27FC236}">
                  <a16:creationId xmlns:a16="http://schemas.microsoft.com/office/drawing/2014/main" id="{70BAFB84-1DA7-3673-E852-714A5A0BB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7E16BD8-F75E-FB54-A4F3-A1FB8DD054F7}"/>
              </a:ext>
            </a:extLst>
          </p:cNvPr>
          <p:cNvSpPr txBox="1"/>
          <p:nvPr/>
        </p:nvSpPr>
        <p:spPr>
          <a:xfrm>
            <a:off x="702703" y="728099"/>
            <a:ext cx="6340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문제 분석</a:t>
            </a:r>
            <a:r>
              <a:rPr lang="en-US" altLang="ko-KR" sz="3600" b="1" dirty="0"/>
              <a:t>(Why)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000191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FFBB7CC4-EC7C-416C-ADEF-14170462F42A}"/>
              </a:ext>
            </a:extLst>
          </p:cNvPr>
          <p:cNvSpPr txBox="1"/>
          <p:nvPr/>
        </p:nvSpPr>
        <p:spPr>
          <a:xfrm>
            <a:off x="9085943" y="415804"/>
            <a:ext cx="2844800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67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en-US" altLang="ko-KR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1-2 </a:t>
            </a:r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주제 배경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72A5BB5-31BF-4307-9686-F0AFE9DAFB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72276"/>
            <a:ext cx="1879600" cy="647625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FD84-E87E-40EC-A9AE-06FE17AC1531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E16BD8-F75E-FB54-A4F3-A1FB8DD054F7}"/>
              </a:ext>
            </a:extLst>
          </p:cNvPr>
          <p:cNvSpPr txBox="1"/>
          <p:nvPr/>
        </p:nvSpPr>
        <p:spPr>
          <a:xfrm>
            <a:off x="702703" y="728099"/>
            <a:ext cx="6340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문제 해결 정의</a:t>
            </a:r>
            <a:r>
              <a:rPr lang="en-US" altLang="ko-KR" sz="3600" b="1" dirty="0"/>
              <a:t>(What)</a:t>
            </a:r>
            <a:endParaRPr lang="ko-KR" altLang="en-US" sz="3600" b="1" dirty="0"/>
          </a:p>
        </p:txBody>
      </p:sp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218300BB-8E4D-37ED-A079-2F1266D5345F}"/>
              </a:ext>
            </a:extLst>
          </p:cNvPr>
          <p:cNvGrpSpPr/>
          <p:nvPr/>
        </p:nvGrpSpPr>
        <p:grpSpPr>
          <a:xfrm>
            <a:off x="801167" y="1280872"/>
            <a:ext cx="897778" cy="329143"/>
            <a:chOff x="1288836" y="2117251"/>
            <a:chExt cx="1346667" cy="493714"/>
          </a:xfrm>
        </p:grpSpPr>
        <p:pic>
          <p:nvPicPr>
            <p:cNvPr id="12" name="Object 7">
              <a:extLst>
                <a:ext uri="{FF2B5EF4-FFF2-40B4-BE49-F238E27FC236}">
                  <a16:creationId xmlns:a16="http://schemas.microsoft.com/office/drawing/2014/main" id="{70BAFB84-1DA7-3673-E852-714A5A0BB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8836" y="2117251"/>
              <a:ext cx="1346667" cy="493714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1D9160C-0939-B25A-13DF-CBDBE8386F50}"/>
              </a:ext>
            </a:extLst>
          </p:cNvPr>
          <p:cNvSpPr txBox="1"/>
          <p:nvPr/>
        </p:nvSpPr>
        <p:spPr>
          <a:xfrm>
            <a:off x="3346550" y="2089489"/>
            <a:ext cx="5009408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간호사를 위한 어플리케이션 서비스 제공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</a:p>
        </p:txBody>
      </p:sp>
      <p:sp>
        <p:nvSpPr>
          <p:cNvPr id="44" name="사각형: 둥근 모서리 30">
            <a:extLst>
              <a:ext uri="{FF2B5EF4-FFF2-40B4-BE49-F238E27FC236}">
                <a16:creationId xmlns:a16="http://schemas.microsoft.com/office/drawing/2014/main" id="{9A544719-DEBA-E2CA-698A-39C45E7E33AD}"/>
              </a:ext>
            </a:extLst>
          </p:cNvPr>
          <p:cNvSpPr/>
          <p:nvPr/>
        </p:nvSpPr>
        <p:spPr>
          <a:xfrm>
            <a:off x="1053318" y="2147506"/>
            <a:ext cx="9820099" cy="685066"/>
          </a:xfrm>
          <a:prstGeom prst="roundRect">
            <a:avLst/>
          </a:prstGeom>
          <a:noFill/>
          <a:ln w="38100">
            <a:solidFill>
              <a:srgbClr val="CBE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081520" y="3192120"/>
            <a:ext cx="9755334" cy="2331197"/>
            <a:chOff x="1081520" y="3192120"/>
            <a:chExt cx="9755334" cy="2331197"/>
          </a:xfrm>
        </p:grpSpPr>
        <p:grpSp>
          <p:nvGrpSpPr>
            <p:cNvPr id="17" name="그룹 16"/>
            <p:cNvGrpSpPr/>
            <p:nvPr/>
          </p:nvGrpSpPr>
          <p:grpSpPr>
            <a:xfrm>
              <a:off x="1081520" y="3192120"/>
              <a:ext cx="2265030" cy="2304957"/>
              <a:chOff x="785185" y="2929653"/>
              <a:chExt cx="2265030" cy="2304957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D96992F3-BC9D-068F-6871-4358FA031D47}"/>
                  </a:ext>
                </a:extLst>
              </p:cNvPr>
              <p:cNvSpPr/>
              <p:nvPr/>
            </p:nvSpPr>
            <p:spPr>
              <a:xfrm>
                <a:off x="785185" y="3065221"/>
                <a:ext cx="2265030" cy="2169389"/>
              </a:xfrm>
              <a:prstGeom prst="rect">
                <a:avLst/>
              </a:prstGeom>
              <a:solidFill>
                <a:srgbClr val="CBEA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506C7D7A-6312-0B70-FD81-2E97F6B7111B}"/>
                  </a:ext>
                </a:extLst>
              </p:cNvPr>
              <p:cNvSpPr/>
              <p:nvPr/>
            </p:nvSpPr>
            <p:spPr>
              <a:xfrm>
                <a:off x="1407338" y="2929653"/>
                <a:ext cx="952830" cy="295404"/>
              </a:xfrm>
              <a:prstGeom prst="rect">
                <a:avLst/>
              </a:prstGeom>
              <a:solidFill>
                <a:srgbClr val="B0DFFF"/>
              </a:solidFill>
              <a:ln>
                <a:solidFill>
                  <a:srgbClr val="CBEAFF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954617" y="3360625"/>
                <a:ext cx="1926167" cy="173630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4BB1CFA-7B8D-8EBD-D926-8A9C8DBD50F7}"/>
                  </a:ext>
                </a:extLst>
              </p:cNvPr>
              <p:cNvSpPr txBox="1"/>
              <p:nvPr/>
            </p:nvSpPr>
            <p:spPr>
              <a:xfrm>
                <a:off x="1354311" y="4028711"/>
                <a:ext cx="11267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ore-KR" altLang="en-US" dirty="0"/>
                  <a:t>인수인계</a:t>
                </a: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3576142" y="3204152"/>
              <a:ext cx="2265030" cy="2304957"/>
              <a:chOff x="785185" y="2929653"/>
              <a:chExt cx="2265030" cy="23049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D96992F3-BC9D-068F-6871-4358FA031D47}"/>
                  </a:ext>
                </a:extLst>
              </p:cNvPr>
              <p:cNvSpPr/>
              <p:nvPr/>
            </p:nvSpPr>
            <p:spPr>
              <a:xfrm>
                <a:off x="785185" y="3065221"/>
                <a:ext cx="2265030" cy="2169389"/>
              </a:xfrm>
              <a:prstGeom prst="rect">
                <a:avLst/>
              </a:prstGeom>
              <a:solidFill>
                <a:srgbClr val="CBEA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506C7D7A-6312-0B70-FD81-2E97F6B7111B}"/>
                  </a:ext>
                </a:extLst>
              </p:cNvPr>
              <p:cNvSpPr/>
              <p:nvPr/>
            </p:nvSpPr>
            <p:spPr>
              <a:xfrm>
                <a:off x="1407338" y="2929653"/>
                <a:ext cx="952830" cy="295404"/>
              </a:xfrm>
              <a:prstGeom prst="rect">
                <a:avLst/>
              </a:prstGeom>
              <a:solidFill>
                <a:srgbClr val="B0DFFF"/>
              </a:solidFill>
              <a:ln>
                <a:solidFill>
                  <a:srgbClr val="CBEAFF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954617" y="3360625"/>
                <a:ext cx="1926167" cy="173630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4147310" y="3218360"/>
              <a:ext cx="4183410" cy="2304957"/>
              <a:chOff x="-1133195" y="2929653"/>
              <a:chExt cx="4183410" cy="2304957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D96992F3-BC9D-068F-6871-4358FA031D47}"/>
                  </a:ext>
                </a:extLst>
              </p:cNvPr>
              <p:cNvSpPr/>
              <p:nvPr/>
            </p:nvSpPr>
            <p:spPr>
              <a:xfrm>
                <a:off x="785185" y="3065221"/>
                <a:ext cx="2265030" cy="2169389"/>
              </a:xfrm>
              <a:prstGeom prst="rect">
                <a:avLst/>
              </a:prstGeom>
              <a:solidFill>
                <a:srgbClr val="CBEA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506C7D7A-6312-0B70-FD81-2E97F6B7111B}"/>
                  </a:ext>
                </a:extLst>
              </p:cNvPr>
              <p:cNvSpPr/>
              <p:nvPr/>
            </p:nvSpPr>
            <p:spPr>
              <a:xfrm>
                <a:off x="1407338" y="2929653"/>
                <a:ext cx="952830" cy="295404"/>
              </a:xfrm>
              <a:prstGeom prst="rect">
                <a:avLst/>
              </a:prstGeom>
              <a:solidFill>
                <a:srgbClr val="B0DFFF"/>
              </a:solidFill>
              <a:ln>
                <a:solidFill>
                  <a:srgbClr val="CBEAFF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954617" y="3360625"/>
                <a:ext cx="1926167" cy="173630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4BB1CFA-7B8D-8EBD-D926-8A9C8DBD50F7}"/>
                  </a:ext>
                </a:extLst>
              </p:cNvPr>
              <p:cNvSpPr txBox="1"/>
              <p:nvPr/>
            </p:nvSpPr>
            <p:spPr>
              <a:xfrm>
                <a:off x="-1133195" y="3863971"/>
                <a:ext cx="112269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dirty="0" err="1"/>
                  <a:t>클라우드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EMR</a:t>
                </a:r>
                <a:endParaRPr kumimoji="1" lang="ko-Kore-KR" altLang="en-US" dirty="0"/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8571824" y="3218360"/>
              <a:ext cx="2265030" cy="2304957"/>
              <a:chOff x="785185" y="2929653"/>
              <a:chExt cx="2265030" cy="2304957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D96992F3-BC9D-068F-6871-4358FA031D47}"/>
                  </a:ext>
                </a:extLst>
              </p:cNvPr>
              <p:cNvSpPr/>
              <p:nvPr/>
            </p:nvSpPr>
            <p:spPr>
              <a:xfrm>
                <a:off x="785185" y="3065221"/>
                <a:ext cx="2265030" cy="2169389"/>
              </a:xfrm>
              <a:prstGeom prst="rect">
                <a:avLst/>
              </a:prstGeom>
              <a:solidFill>
                <a:srgbClr val="CBEA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506C7D7A-6312-0B70-FD81-2E97F6B7111B}"/>
                  </a:ext>
                </a:extLst>
              </p:cNvPr>
              <p:cNvSpPr/>
              <p:nvPr/>
            </p:nvSpPr>
            <p:spPr>
              <a:xfrm>
                <a:off x="1407338" y="2929653"/>
                <a:ext cx="952830" cy="295404"/>
              </a:xfrm>
              <a:prstGeom prst="rect">
                <a:avLst/>
              </a:prstGeom>
              <a:solidFill>
                <a:srgbClr val="B0DFFF"/>
              </a:solidFill>
              <a:ln>
                <a:solidFill>
                  <a:srgbClr val="CBEAFF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954617" y="3360625"/>
                <a:ext cx="1926167" cy="173630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4A2E58E-EA48-201F-5733-CA15DB2585D7}"/>
                </a:ext>
              </a:extLst>
            </p:cNvPr>
            <p:cNvSpPr txBox="1"/>
            <p:nvPr/>
          </p:nvSpPr>
          <p:spPr>
            <a:xfrm>
              <a:off x="8879994" y="4194320"/>
              <a:ext cx="16486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/>
                <a:t>근무</a:t>
              </a:r>
              <a:endParaRPr kumimoji="1" lang="en-US" altLang="ko-KR" dirty="0"/>
            </a:p>
            <a:p>
              <a:pPr algn="ctr"/>
              <a:r>
                <a:rPr kumimoji="1" lang="ko-KR" altLang="en-US" dirty="0"/>
                <a:t>스케줄러</a:t>
              </a:r>
              <a:endParaRPr kumimoji="1" lang="ko-Kore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FDDB1B4-DE13-5A03-A583-B9CD8F503644}"/>
                </a:ext>
              </a:extLst>
            </p:cNvPr>
            <p:cNvSpPr txBox="1"/>
            <p:nvPr/>
          </p:nvSpPr>
          <p:spPr>
            <a:xfrm>
              <a:off x="6661059" y="4307729"/>
              <a:ext cx="1198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dirty="0"/>
                <a:t>투약</a:t>
              </a:r>
              <a:r>
                <a:rPr kumimoji="1" lang="ko-KR" altLang="en-US" dirty="0"/>
                <a:t> </a:t>
              </a:r>
              <a:r>
                <a:rPr kumimoji="1" lang="ko-Kore-KR" altLang="en-US" dirty="0"/>
                <a:t>관리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2379140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949</TotalTime>
  <Words>4444</Words>
  <Application>Microsoft Macintosh PowerPoint</Application>
  <PresentationFormat>와이드스크린</PresentationFormat>
  <Paragraphs>769</Paragraphs>
  <Slides>53</Slides>
  <Notes>49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7" baseType="lpstr">
      <vt:lpstr>나눔스퀘어 Bold</vt:lpstr>
      <vt:lpstr>맑은 고딕</vt:lpstr>
      <vt:lpstr>Arial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권익현</dc:creator>
  <cp:lastModifiedBy>[학부생]이정훈</cp:lastModifiedBy>
  <cp:revision>75</cp:revision>
  <dcterms:created xsi:type="dcterms:W3CDTF">2022-04-21T15:03:24Z</dcterms:created>
  <dcterms:modified xsi:type="dcterms:W3CDTF">2022-06-20T02:57:02Z</dcterms:modified>
</cp:coreProperties>
</file>